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1" r:id="rId2"/>
    <p:sldId id="283" r:id="rId3"/>
    <p:sldId id="266" r:id="rId4"/>
    <p:sldId id="268" r:id="rId5"/>
    <p:sldId id="272" r:id="rId6"/>
    <p:sldId id="284" r:id="rId7"/>
    <p:sldId id="273" r:id="rId8"/>
    <p:sldId id="274" r:id="rId9"/>
    <p:sldId id="275" r:id="rId10"/>
    <p:sldId id="276" r:id="rId11"/>
    <p:sldId id="269" r:id="rId12"/>
    <p:sldId id="282" r:id="rId13"/>
    <p:sldId id="281" r:id="rId14"/>
    <p:sldId id="280" r:id="rId15"/>
    <p:sldId id="262" r:id="rId16"/>
    <p:sldId id="263" r:id="rId17"/>
    <p:sldId id="264" r:id="rId18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49">
          <p15:clr>
            <a:srgbClr val="A4A3A4"/>
          </p15:clr>
        </p15:guide>
        <p15:guide id="2" orient="horz" pos="362">
          <p15:clr>
            <a:srgbClr val="A4A3A4"/>
          </p15:clr>
        </p15:guide>
        <p15:guide id="3" pos="7685">
          <p15:clr>
            <a:srgbClr val="A4A3A4"/>
          </p15:clr>
        </p15:guide>
        <p15:guide id="4" pos="953">
          <p15:clr>
            <a:srgbClr val="A4A3A4"/>
          </p15:clr>
        </p15:guide>
        <p15:guide id="5" pos="143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CFF"/>
    <a:srgbClr val="FBB73F"/>
    <a:srgbClr val="E33974"/>
    <a:srgbClr val="4B57FA"/>
    <a:srgbClr val="39E392"/>
    <a:srgbClr val="FFF972"/>
    <a:srgbClr val="FFF7B0"/>
    <a:srgbClr val="39E385"/>
    <a:srgbClr val="4C57FA"/>
    <a:srgbClr val="6A3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57" autoAdjust="0"/>
    <p:restoredTop sz="99409" autoAdjust="0"/>
  </p:normalViewPr>
  <p:slideViewPr>
    <p:cSldViewPr snapToGrid="0" snapToObjects="1">
      <p:cViewPr varScale="1">
        <p:scale>
          <a:sx n="57" d="100"/>
          <a:sy n="57" d="100"/>
        </p:scale>
        <p:origin x="564" y="96"/>
      </p:cViewPr>
      <p:guideLst>
        <p:guide orient="horz" pos="8249"/>
        <p:guide orient="horz" pos="362"/>
        <p:guide pos="7685"/>
        <p:guide pos="953"/>
        <p:guide pos="1439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5568"/>
    </p:cViewPr>
  </p:sorterViewPr>
  <p:notesViewPr>
    <p:cSldViewPr snapToGrid="0">
      <p:cViewPr varScale="1">
        <p:scale>
          <a:sx n="82" d="100"/>
          <a:sy n="82" d="100"/>
        </p:scale>
        <p:origin x="107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29947-FFDA-47DA-9473-389446FC50A6}" type="datetimeFigureOut">
              <a:rPr lang="ru-RU" smtClean="0"/>
              <a:t>02.03.2021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9CEBA-2AFD-494F-A9EC-9439C2E825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847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3/2/2021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684798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24377650" cy="967391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8430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835626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kitis.ru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3618372" y="12524476"/>
            <a:ext cx="1662106" cy="400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dirty="0">
                <a:solidFill>
                  <a:schemeClr val="tx1"/>
                </a:solidFill>
                <a:latin typeface="Lato Light"/>
                <a:cs typeface="Lato Light"/>
                <a:hlinkClick r:id="rId5" action="ppaction://hlinkfile"/>
              </a:rPr>
              <a:t>KITIS.RU</a:t>
            </a:r>
            <a:endParaRPr lang="id-ID" sz="2000" b="0" dirty="0">
              <a:solidFill>
                <a:schemeClr val="tx1"/>
              </a:solidFill>
              <a:latin typeface="Lato Black"/>
              <a:cs typeface="Lato Black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5280478" y="12724518"/>
            <a:ext cx="1752911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22679234" y="818652"/>
            <a:ext cx="738273" cy="553961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400" b="1" smtClean="0">
                <a:solidFill>
                  <a:schemeClr val="tx1"/>
                </a:solidFill>
                <a:latin typeface="Lato Light"/>
                <a:cs typeface="Lato Light"/>
              </a:rPr>
              <a:pPr algn="ctr"/>
              <a:t>‹#›</a:t>
            </a:fld>
            <a:endParaRPr lang="id-ID" sz="2400" dirty="0">
              <a:solidFill>
                <a:schemeClr val="tx1"/>
              </a:solidFill>
              <a:latin typeface="Lato Light"/>
              <a:cs typeface="Lato Light"/>
            </a:endParaRPr>
          </a:p>
        </p:txBody>
      </p:sp>
      <p:sp>
        <p:nvSpPr>
          <p:cNvPr id="14" name="Oval 13"/>
          <p:cNvSpPr/>
          <p:nvPr userDrawn="1"/>
        </p:nvSpPr>
        <p:spPr>
          <a:xfrm>
            <a:off x="22708637" y="751014"/>
            <a:ext cx="687533" cy="687533"/>
          </a:xfrm>
          <a:prstGeom prst="ellipse">
            <a:avLst/>
          </a:prstGeom>
          <a:noFill/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chemeClr val="tx1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834" r:id="rId2"/>
    <p:sldLayoutId id="2147483837" r:id="rId3"/>
  </p:sldLayoutIdLst>
  <p:transition spd="slow">
    <p:push dir="u"/>
  </p:transition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Lato Light"/>
          <a:ea typeface="+mj-ea"/>
          <a:cs typeface="Lato Light"/>
        </a:defRPr>
      </a:lvl1pPr>
    </p:titleStyle>
    <p:bodyStyle>
      <a:lvl1pPr marL="0" indent="0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lang="en-US" sz="4800" kern="1200" dirty="0" smtClean="0">
          <a:solidFill>
            <a:schemeClr val="tx1"/>
          </a:solidFill>
          <a:effectLst/>
          <a:latin typeface="Lato Light"/>
          <a:ea typeface="+mn-ea"/>
          <a:cs typeface="Lato Light"/>
        </a:defRPr>
      </a:lvl1pPr>
      <a:lvl2pPr marL="914217" indent="0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4000" kern="1200" dirty="0" smtClean="0">
          <a:solidFill>
            <a:schemeClr val="tx1"/>
          </a:solidFill>
          <a:effectLst/>
          <a:latin typeface="Lato Light"/>
          <a:ea typeface="+mn-ea"/>
          <a:cs typeface="Lato Light"/>
        </a:defRPr>
      </a:lvl2pPr>
      <a:lvl3pPr marL="1828434" indent="0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3600" kern="1200" dirty="0" smtClean="0">
          <a:solidFill>
            <a:schemeClr val="tx1"/>
          </a:solidFill>
          <a:effectLst/>
          <a:latin typeface="Lato Light"/>
          <a:ea typeface="+mn-ea"/>
          <a:cs typeface="Lato Light"/>
        </a:defRPr>
      </a:lvl3pPr>
      <a:lvl4pPr marL="2742651" indent="0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3200" kern="1200" dirty="0" smtClean="0">
          <a:solidFill>
            <a:schemeClr val="tx1"/>
          </a:solidFill>
          <a:effectLst/>
          <a:latin typeface="Lato Light"/>
          <a:ea typeface="+mn-ea"/>
          <a:cs typeface="Lato Light"/>
        </a:defRPr>
      </a:lvl4pPr>
      <a:lvl5pPr marL="3656868" indent="0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3200" kern="1200" dirty="0">
          <a:solidFill>
            <a:schemeClr val="tx1"/>
          </a:solidFill>
          <a:effectLst/>
          <a:latin typeface="Lato Light"/>
          <a:ea typeface="+mn-ea"/>
          <a:cs typeface="Lato Light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0" y="-4035586"/>
            <a:ext cx="24377650" cy="13712428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0" y="0"/>
            <a:ext cx="24377650" cy="9673915"/>
          </a:xfrm>
          <a:prstGeom prst="rect">
            <a:avLst/>
          </a:prstGeom>
          <a:solidFill>
            <a:srgbClr val="384558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7" tIns="121899" rIns="243797" bIns="121899" rtlCol="0" anchor="ctr"/>
          <a:lstStyle/>
          <a:p>
            <a:pPr algn="ctr"/>
            <a:endParaRPr lang="en-US" dirty="0"/>
          </a:p>
        </p:txBody>
      </p:sp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493979" y="-174836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43797" tIns="121899" rIns="243797" bIns="12189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493979" y="-174836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43797" tIns="121899" rIns="243797" bIns="121899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985211" y="2454441"/>
            <a:ext cx="17572789" cy="4677879"/>
            <a:chOff x="-446803" y="2454441"/>
            <a:chExt cx="14236631" cy="3632115"/>
          </a:xfrm>
        </p:grpSpPr>
        <p:sp>
          <p:nvSpPr>
            <p:cNvPr id="55" name="Rectangle 54"/>
            <p:cNvSpPr/>
            <p:nvPr/>
          </p:nvSpPr>
          <p:spPr>
            <a:xfrm>
              <a:off x="3881876" y="3296548"/>
              <a:ext cx="9907952" cy="2486437"/>
            </a:xfrm>
            <a:prstGeom prst="rect">
              <a:avLst/>
            </a:prstGeom>
            <a:noFill/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r>
                <a:rPr lang="ru-RU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ГОСУДАРСТВЕННОЕ</a:t>
              </a:r>
              <a:r>
                <a:rPr lang="en-US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ru-RU" sz="24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БЮДЖЕТНОЕ УЧРЕЖДЕНИЕ КАЛИНИНГРАДСКОЙ ОБЛАСТИ ПРОФЕССИОНАЛЬНАЯ  ОБРАЗОВАТЕЛЬНАЯ ОРГАНИЗАЦИЯ</a:t>
              </a:r>
              <a:endPara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algn="ctr"/>
              <a:r>
                <a:rPr lang="ru-RU" sz="4400" dirty="0">
                  <a:solidFill>
                    <a:schemeClr val="bg1"/>
                  </a:solidFill>
                  <a:latin typeface="Lato Light"/>
                  <a:cs typeface="Lato Light"/>
                </a:rPr>
                <a:t>КОЛЛЕДЖ ИНФОРМАЦИОННЫХ ТЕХНОЛОГИЙ И СТРОИТЕЛЬСТВА</a:t>
              </a:r>
              <a:endParaRPr lang="en-US" sz="4400" dirty="0">
                <a:solidFill>
                  <a:schemeClr val="bg1"/>
                </a:solidFill>
                <a:latin typeface="Lato Light"/>
                <a:cs typeface="Lato Light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 flipH="1">
              <a:off x="-446803" y="2454441"/>
              <a:ext cx="1520216" cy="3632115"/>
            </a:xfrm>
            <a:prstGeom prst="rect">
              <a:avLst/>
            </a:prstGeom>
            <a:noFill/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>
                <a:lnSpc>
                  <a:spcPct val="140000"/>
                </a:lnSpc>
              </a:pPr>
              <a:endParaRPr lang="en-US" sz="16000" dirty="0">
                <a:solidFill>
                  <a:schemeClr val="bg1"/>
                </a:solidFill>
                <a:latin typeface="Times New Roman"/>
                <a:ea typeface="MS Gothic" panose="020B0609070205080204" pitchFamily="49" charset="-128"/>
                <a:cs typeface="Times New Roman"/>
              </a:endParaRPr>
            </a:p>
          </p:txBody>
        </p:sp>
      </p:grpSp>
      <p:sp>
        <p:nvSpPr>
          <p:cNvPr id="23" name="Shape 188"/>
          <p:cNvSpPr/>
          <p:nvPr/>
        </p:nvSpPr>
        <p:spPr>
          <a:xfrm>
            <a:off x="2274406" y="10289927"/>
            <a:ext cx="19822339" cy="1838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algn="l"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lvl="0" algn="just">
              <a:defRPr sz="1800">
                <a:solidFill>
                  <a:srgbClr val="000000"/>
                </a:solidFill>
              </a:defRPr>
            </a:pP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Light"/>
                <a:cs typeface="Lato Light"/>
              </a:rPr>
              <a:t>Колледж информационных технологий и строительства сегодня – </a:t>
            </a: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Light"/>
                <a:cs typeface="Lato Light"/>
              </a:rPr>
              <a:t>современная профессиональная образовательная организация </a:t>
            </a: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Light"/>
                <a:cs typeface="Lato Light"/>
              </a:rPr>
              <a:t>с </a:t>
            </a:r>
            <a:r>
              <a:rPr lang="ru-RU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Light"/>
                <a:cs typeface="Lato Light"/>
              </a:rPr>
              <a:t>выс</a:t>
            </a:r>
            <a:r>
              <a:rPr lang="ru-RU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Light"/>
                <a:cs typeface="Lato Light"/>
              </a:rPr>
              <a:t>ококвалифицированным</a:t>
            </a:r>
            <a:r>
              <a:rPr lang="ru-RU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Light"/>
                <a:cs typeface="Lato Light"/>
              </a:rPr>
              <a:t> </a:t>
            </a: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Light"/>
                <a:cs typeface="Lato Light"/>
              </a:rPr>
              <a:t>преподавательским составом, </a:t>
            </a:r>
            <a:r>
              <a:rPr lang="ru-RU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Light"/>
                <a:cs typeface="Lato Light"/>
              </a:rPr>
              <a:t>динамично развивающейся материально-технической базой </a:t>
            </a: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Light"/>
                <a:cs typeface="Lato Light"/>
              </a:rPr>
              <a:t>и </a:t>
            </a:r>
            <a:r>
              <a:rPr lang="ru-RU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Light"/>
                <a:cs typeface="Lato Light"/>
              </a:rPr>
              <a:t>ресурсными центрами мебельной и строительной отрасли. </a:t>
            </a: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Light"/>
                <a:cs typeface="Lato Light"/>
              </a:rPr>
              <a:t>Колледж осуществляет </a:t>
            </a:r>
            <a:r>
              <a:rPr lang="ru-RU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 Light"/>
                <a:cs typeface="Lato Light"/>
              </a:rPr>
              <a:t>многоуровневую подготовку квалифицированных рабочих и специалистов среднего звена.</a:t>
            </a:r>
            <a:endParaRPr lang="en-US" sz="2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ato Light"/>
              <a:cs typeface="Lato Ligh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A8ABD6E-2C4F-4C6F-84F4-8059166538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979" y="3041531"/>
            <a:ext cx="4539861" cy="385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46365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633357" y="529319"/>
            <a:ext cx="11527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1"/>
                </a:solidFill>
              </a:rPr>
              <a:t>Лицензия учреждения</a:t>
            </a:r>
          </a:p>
        </p:txBody>
      </p:sp>
      <p:pic>
        <p:nvPicPr>
          <p:cNvPr id="8" name="Рисунок 7" descr="http://kitis.ru/2020/LICENSIA/%D0%9B%D0%B8%D1%86%D0%B5%D0%BD%D0%B7%D0%B8%D1%8F_%D0%B4%D0%B5%D0%BA_2020-1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0316"/>
            <a:ext cx="4988116" cy="7751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kitis.ru/2020/LICENSIA/%D0%9B%D0%B8%D1%86%D0%B5%D0%BD%D0%B7%D0%B8%D1%8F_%D0%B4%D0%B5%D0%BA_2020-2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7041" y="1360316"/>
            <a:ext cx="4944847" cy="7751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://kitis.ru/2020/LICENSIA/%D0%9B%D0%B8%D1%86%D0%B5%D0%BD%D0%B7%D0%B8%D1%8F_%D0%B4%D0%B5%D0%BA_2020-3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78" y="2565671"/>
            <a:ext cx="4923132" cy="7408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kitis.ru/2020/LICENSIA/%D0%9B%D0%B8%D1%86%D0%B5%D0%BD%D0%B7%D0%B8%D1%8F_%D0%B4%D0%B5%D0%BA_2020-4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7144" y="2565670"/>
            <a:ext cx="5055376" cy="7408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://kitis.ru/2020/LICENSIA/%D0%9B%D0%B8%D1%86%D0%B5%D0%BD%D0%B7%D0%B8%D1%8F_%D0%B4%D0%B5%D0%BA_2020-5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139" y="4074477"/>
            <a:ext cx="5432627" cy="77619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16065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9">
            <a:extLst>
              <a:ext uri="{FF2B5EF4-FFF2-40B4-BE49-F238E27FC236}">
                <a16:creationId xmlns:a16="http://schemas.microsoft.com/office/drawing/2014/main" xmlns="" id="{72E792B9-C6D0-4065-89D6-F4FA16660765}"/>
              </a:ext>
            </a:extLst>
          </p:cNvPr>
          <p:cNvSpPr/>
          <p:nvPr/>
        </p:nvSpPr>
        <p:spPr>
          <a:xfrm>
            <a:off x="16044396" y="5459205"/>
            <a:ext cx="6944691" cy="641753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82843" tIns="91422" rIns="182843" bIns="91422" rtlCol="0" anchor="ctr"/>
          <a:lstStyle/>
          <a:p>
            <a:pPr algn="ctr"/>
            <a:endParaRPr lang="en-US" sz="6400">
              <a:latin typeface="Lato Light"/>
              <a:cs typeface="Lato Light"/>
            </a:endParaRPr>
          </a:p>
        </p:txBody>
      </p:sp>
      <p:sp>
        <p:nvSpPr>
          <p:cNvPr id="36" name="Freeform 45">
            <a:extLst>
              <a:ext uri="{FF2B5EF4-FFF2-40B4-BE49-F238E27FC236}">
                <a16:creationId xmlns:a16="http://schemas.microsoft.com/office/drawing/2014/main" xmlns="" id="{4CF22313-F338-4590-9CBF-D0D7DF518965}"/>
              </a:ext>
            </a:extLst>
          </p:cNvPr>
          <p:cNvSpPr/>
          <p:nvPr/>
        </p:nvSpPr>
        <p:spPr>
          <a:xfrm flipH="1" flipV="1">
            <a:off x="1468632" y="11249904"/>
            <a:ext cx="10720191" cy="6096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82843" tIns="91422" rIns="182843" bIns="91422" rtlCol="0" anchor="ctr"/>
          <a:lstStyle/>
          <a:p>
            <a:pPr algn="r"/>
            <a:endParaRPr lang="en-US" sz="6400" dirty="0">
              <a:latin typeface="Lato Light"/>
              <a:cs typeface="Lato Light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 rot="5400000">
            <a:off x="12137946" y="3971607"/>
            <a:ext cx="0" cy="6297560"/>
          </a:xfrm>
          <a:prstGeom prst="line">
            <a:avLst/>
          </a:prstGeom>
          <a:ln w="3175" cmpd="sng">
            <a:solidFill>
              <a:srgbClr val="B2B2B2">
                <a:alpha val="67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Freeform 45">
            <a:extLst>
              <a:ext uri="{FF2B5EF4-FFF2-40B4-BE49-F238E27FC236}">
                <a16:creationId xmlns:a16="http://schemas.microsoft.com/office/drawing/2014/main" xmlns="" id="{F901AB46-01BE-44D8-9682-367FD990A1E6}"/>
              </a:ext>
            </a:extLst>
          </p:cNvPr>
          <p:cNvSpPr/>
          <p:nvPr/>
        </p:nvSpPr>
        <p:spPr>
          <a:xfrm flipH="1" flipV="1">
            <a:off x="1488250" y="7496018"/>
            <a:ext cx="6550300" cy="669655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82843" tIns="91422" rIns="182843" bIns="91422" rtlCol="0" anchor="ctr"/>
          <a:lstStyle/>
          <a:p>
            <a:pPr algn="r"/>
            <a:endParaRPr lang="en-US" sz="6400" dirty="0">
              <a:latin typeface="Lato Light"/>
              <a:cs typeface="Lato Light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12144718" y="3941848"/>
            <a:ext cx="0" cy="6299200"/>
          </a:xfrm>
          <a:prstGeom prst="line">
            <a:avLst/>
          </a:prstGeom>
          <a:ln w="3175" cmpd="sng">
            <a:solidFill>
              <a:srgbClr val="B2B2B2">
                <a:alpha val="67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Freeform 45">
            <a:extLst>
              <a:ext uri="{FF2B5EF4-FFF2-40B4-BE49-F238E27FC236}">
                <a16:creationId xmlns:a16="http://schemas.microsoft.com/office/drawing/2014/main" xmlns="" id="{AE89FE8F-3542-42BF-A38A-42BACEC75DD6}"/>
              </a:ext>
            </a:extLst>
          </p:cNvPr>
          <p:cNvSpPr/>
          <p:nvPr/>
        </p:nvSpPr>
        <p:spPr>
          <a:xfrm flipH="1" flipV="1">
            <a:off x="1488250" y="9603765"/>
            <a:ext cx="7050608" cy="609600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82843" tIns="91422" rIns="182843" bIns="91422" rtlCol="0" anchor="ctr"/>
          <a:lstStyle/>
          <a:p>
            <a:pPr algn="r"/>
            <a:endParaRPr lang="en-US" sz="6400" dirty="0">
              <a:latin typeface="Lato Light"/>
              <a:cs typeface="Lato Light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13537027" y="3116502"/>
            <a:ext cx="6944691" cy="641753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82843" tIns="91422" rIns="182843" bIns="91422" rtlCol="0" anchor="ctr"/>
          <a:lstStyle/>
          <a:p>
            <a:pPr algn="ctr"/>
            <a:endParaRPr lang="en-US" sz="6400">
              <a:latin typeface="Lato Light"/>
              <a:cs typeface="Lato Light"/>
            </a:endParaRPr>
          </a:p>
        </p:txBody>
      </p:sp>
      <p:sp>
        <p:nvSpPr>
          <p:cNvPr id="5" name="Oval 4"/>
          <p:cNvSpPr/>
          <p:nvPr/>
        </p:nvSpPr>
        <p:spPr>
          <a:xfrm>
            <a:off x="8953050" y="3905723"/>
            <a:ext cx="6369799" cy="6371458"/>
          </a:xfrm>
          <a:prstGeom prst="ellipse">
            <a:avLst/>
          </a:prstGeom>
          <a:noFill/>
          <a:ln w="19050" cmpd="sng">
            <a:solidFill>
              <a:srgbClr val="B2B2B2">
                <a:alpha val="67000"/>
              </a:srgbClr>
            </a:solidFill>
          </a:ln>
          <a:effectLst/>
        </p:spPr>
        <p:style>
          <a:lnRef idx="0">
            <a:scrgbClr r="0" g="0" b="0"/>
          </a:lnRef>
          <a:fillRef idx="1">
            <a:scrgbClr r="0" g="0" b="0"/>
          </a:fillRef>
          <a:effectRef idx="2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reeform 5"/>
          <p:cNvSpPr/>
          <p:nvPr/>
        </p:nvSpPr>
        <p:spPr>
          <a:xfrm>
            <a:off x="7861135" y="5674209"/>
            <a:ext cx="2418962" cy="2304042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rgbClr val="FBB73F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600304" tIns="600304" rIns="600304" bIns="600304" numCol="1" spcCol="2539" anchor="ctr" anchorCtr="0">
            <a:noAutofit/>
          </a:bodyPr>
          <a:lstStyle/>
          <a:p>
            <a:pPr algn="ctr" defTabSz="1777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800" dirty="0">
              <a:solidFill>
                <a:srgbClr val="FFFFFF"/>
              </a:solidFill>
              <a:latin typeface="Lato Light"/>
              <a:cs typeface="Lato Light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3891580" y="4602583"/>
            <a:ext cx="2495147" cy="2374558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rgbClr val="E33974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600304" tIns="600304" rIns="600304" bIns="600304" numCol="1" spcCol="2539" anchor="ctr" anchorCtr="0">
            <a:noAutofit/>
          </a:bodyPr>
          <a:lstStyle/>
          <a:p>
            <a:pPr algn="ctr" defTabSz="1777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800" dirty="0">
              <a:solidFill>
                <a:srgbClr val="FFFFFF"/>
              </a:solidFill>
              <a:latin typeface="Lato Light"/>
              <a:cs typeface="Lato Light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8500967" y="8118449"/>
            <a:ext cx="2418962" cy="2375729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600304" tIns="600304" rIns="600304" bIns="600304" numCol="1" spcCol="2539" anchor="ctr" anchorCtr="0">
            <a:noAutofit/>
          </a:bodyPr>
          <a:lstStyle/>
          <a:p>
            <a:pPr algn="ctr" defTabSz="1777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800" dirty="0">
              <a:solidFill>
                <a:srgbClr val="FFFFFF"/>
              </a:solidFill>
              <a:latin typeface="Lato Light"/>
              <a:cs typeface="Lato Light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1379179" y="8943796"/>
            <a:ext cx="2621810" cy="2470634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rgbClr val="39E39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600304" tIns="600304" rIns="600304" bIns="600304" numCol="1" spcCol="2539" anchor="ctr" anchorCtr="0">
            <a:noAutofit/>
          </a:bodyPr>
          <a:lstStyle/>
          <a:p>
            <a:pPr algn="ctr" defTabSz="1777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800" dirty="0">
              <a:solidFill>
                <a:srgbClr val="FFFFFF"/>
              </a:solidFill>
              <a:latin typeface="Lato Light"/>
              <a:cs typeface="Lato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648654" y="2164334"/>
            <a:ext cx="6944691" cy="960227"/>
          </a:xfrm>
          <a:prstGeom prst="rect">
            <a:avLst/>
          </a:prstGeom>
          <a:noFill/>
        </p:spPr>
        <p:txBody>
          <a:bodyPr wrap="square" lIns="243791" tIns="91422" rIns="243791" bIns="91422" rtlCol="0">
            <a:spAutoFit/>
          </a:bodyPr>
          <a:lstStyle/>
          <a:p>
            <a:pPr algn="r">
              <a:lnSpc>
                <a:spcPct val="90000"/>
              </a:lnSpc>
              <a:spcBef>
                <a:spcPts val="2134"/>
              </a:spcBef>
            </a:pPr>
            <a:r>
              <a:rPr lang="ru-RU" sz="2800" b="1" dirty="0">
                <a:solidFill>
                  <a:schemeClr val="accent2"/>
                </a:solidFill>
                <a:latin typeface="Lato Light"/>
                <a:cs typeface="Lato Light"/>
              </a:rPr>
              <a:t>Сетевое и системное администрирование</a:t>
            </a:r>
            <a:endParaRPr lang="en-US" sz="2800" b="1" dirty="0">
              <a:solidFill>
                <a:schemeClr val="accent2"/>
              </a:solidFill>
              <a:latin typeface="Lato Light"/>
              <a:cs typeface="Lato Ligh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88251" y="6630226"/>
            <a:ext cx="5629330" cy="1348025"/>
          </a:xfrm>
          <a:prstGeom prst="rect">
            <a:avLst/>
          </a:prstGeom>
          <a:noFill/>
        </p:spPr>
        <p:txBody>
          <a:bodyPr wrap="square" lIns="243791" tIns="91422" rIns="243791" bIns="91422" rtlCol="0">
            <a:spAutoFit/>
          </a:bodyPr>
          <a:lstStyle/>
          <a:p>
            <a:pPr>
              <a:lnSpc>
                <a:spcPct val="90000"/>
              </a:lnSpc>
              <a:spcBef>
                <a:spcPts val="2134"/>
              </a:spcBef>
            </a:pPr>
            <a:r>
              <a:rPr lang="ru-RU" sz="2800" b="1" dirty="0">
                <a:solidFill>
                  <a:schemeClr val="accent2"/>
                </a:solidFill>
                <a:cs typeface="Lato Light"/>
              </a:rPr>
              <a:t>Сварщик (ручной и частично механизированной сварки (наплавки)</a:t>
            </a:r>
            <a:endParaRPr lang="en-US" sz="2800" b="1" dirty="0">
              <a:solidFill>
                <a:schemeClr val="accent2"/>
              </a:solidFill>
              <a:latin typeface="Lato Light"/>
              <a:cs typeface="Lato Ligh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6979618" y="4492882"/>
            <a:ext cx="6120564" cy="960227"/>
          </a:xfrm>
          <a:prstGeom prst="rect">
            <a:avLst/>
          </a:prstGeom>
          <a:noFill/>
        </p:spPr>
        <p:txBody>
          <a:bodyPr wrap="square" lIns="243791" tIns="91422" rIns="243791" bIns="91422" rtlCol="0">
            <a:spAutoFit/>
          </a:bodyPr>
          <a:lstStyle/>
          <a:p>
            <a:pPr algn="r">
              <a:lnSpc>
                <a:spcPct val="90000"/>
              </a:lnSpc>
              <a:spcBef>
                <a:spcPts val="2134"/>
              </a:spcBef>
            </a:pPr>
            <a:r>
              <a:rPr lang="ru-RU" sz="2800" b="1" dirty="0">
                <a:solidFill>
                  <a:schemeClr val="accent2"/>
                </a:solidFill>
                <a:latin typeface="Lato Light"/>
                <a:cs typeface="Lato Light"/>
              </a:rPr>
              <a:t>Информационные системы и программирование</a:t>
            </a:r>
            <a:endParaRPr lang="en-US" sz="2800" b="1" dirty="0">
              <a:solidFill>
                <a:schemeClr val="accent2"/>
              </a:solidFill>
              <a:latin typeface="Lato Light"/>
              <a:cs typeface="Lato Ligh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68633" y="9224009"/>
            <a:ext cx="8119223" cy="960227"/>
          </a:xfrm>
          <a:prstGeom prst="rect">
            <a:avLst/>
          </a:prstGeom>
          <a:noFill/>
        </p:spPr>
        <p:txBody>
          <a:bodyPr wrap="square" lIns="243791" tIns="91422" rIns="243791" bIns="91422" rtlCol="0">
            <a:spAutoFit/>
          </a:bodyPr>
          <a:lstStyle/>
          <a:p>
            <a:pPr>
              <a:lnSpc>
                <a:spcPct val="90000"/>
              </a:lnSpc>
              <a:spcBef>
                <a:spcPts val="2134"/>
              </a:spcBef>
            </a:pPr>
            <a:r>
              <a:rPr lang="ru-RU" sz="2800" b="1" dirty="0">
                <a:solidFill>
                  <a:schemeClr val="accent2"/>
                </a:solidFill>
                <a:latin typeface="Lato Light"/>
                <a:cs typeface="Lato Light"/>
              </a:rPr>
              <a:t>Мастер столярного и мебельного производства</a:t>
            </a:r>
            <a:endParaRPr lang="en-US" sz="2800" b="1" dirty="0">
              <a:solidFill>
                <a:schemeClr val="accent2"/>
              </a:solidFill>
              <a:latin typeface="Lato Light"/>
              <a:cs typeface="Lato Ligh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641567" y="10813100"/>
            <a:ext cx="6067962" cy="1477291"/>
          </a:xfrm>
          <a:prstGeom prst="rect">
            <a:avLst/>
          </a:prstGeom>
          <a:noFill/>
        </p:spPr>
        <p:txBody>
          <a:bodyPr wrap="square" lIns="0" tIns="91422" rIns="0" bIns="91422" rtlCol="0">
            <a:spAutoFit/>
          </a:bodyPr>
          <a:lstStyle/>
          <a:p>
            <a:r>
              <a:rPr lang="ru-RU" sz="2800" b="1" dirty="0">
                <a:solidFill>
                  <a:schemeClr val="accent2"/>
                </a:solidFill>
                <a:latin typeface="Lato Light"/>
                <a:cs typeface="Lato Light"/>
              </a:rPr>
              <a:t>Мастер отделочных строительных и </a:t>
            </a:r>
          </a:p>
          <a:p>
            <a:r>
              <a:rPr lang="ru-RU" sz="2800" b="1" dirty="0">
                <a:solidFill>
                  <a:schemeClr val="accent2"/>
                </a:solidFill>
                <a:latin typeface="Lato Light"/>
                <a:cs typeface="Lato Light"/>
              </a:rPr>
              <a:t>декоративных работ</a:t>
            </a:r>
            <a:endParaRPr lang="en-US" sz="2800" b="1" dirty="0">
              <a:solidFill>
                <a:schemeClr val="accent2"/>
              </a:solidFill>
              <a:latin typeface="Lato Light"/>
              <a:cs typeface="Lato Ligh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60576" y="619665"/>
            <a:ext cx="877945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1"/>
                </a:solidFill>
                <a:latin typeface="Lato Light"/>
                <a:cs typeface="Lato Light"/>
              </a:rPr>
              <a:t>Направления подготовки</a:t>
            </a:r>
          </a:p>
          <a:p>
            <a:pPr algn="ctr"/>
            <a:r>
              <a:rPr lang="ru-RU" sz="3200" b="1" dirty="0">
                <a:solidFill>
                  <a:schemeClr val="accent2"/>
                </a:solidFill>
                <a:latin typeface="Lato Light"/>
                <a:cs typeface="Lato Light"/>
              </a:rPr>
              <a:t>Среднее профессиональное образование</a:t>
            </a:r>
            <a:endParaRPr lang="en-US" sz="4800" b="1" dirty="0">
              <a:solidFill>
                <a:schemeClr val="accent2"/>
              </a:solidFill>
              <a:latin typeface="Lato Light"/>
              <a:cs typeface="Lato Light"/>
            </a:endParaRPr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xmlns="" id="{8914CDE3-8953-45A6-9CD8-9037336B111B}"/>
              </a:ext>
            </a:extLst>
          </p:cNvPr>
          <p:cNvSpPr/>
          <p:nvPr/>
        </p:nvSpPr>
        <p:spPr>
          <a:xfrm>
            <a:off x="11787179" y="2902728"/>
            <a:ext cx="2337309" cy="2281829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600304" tIns="600304" rIns="600304" bIns="600304" numCol="1" spcCol="2539" anchor="ctr" anchorCtr="0">
            <a:noAutofit/>
          </a:bodyPr>
          <a:lstStyle/>
          <a:p>
            <a:pPr algn="ctr" defTabSz="1777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800" dirty="0">
              <a:solidFill>
                <a:srgbClr val="FFFFFF"/>
              </a:solidFill>
              <a:latin typeface="Lato Light"/>
              <a:cs typeface="Lato Light"/>
            </a:endParaRPr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xmlns="" id="{6CE9C865-C59E-4C5B-8710-7207CCE8B734}"/>
              </a:ext>
            </a:extLst>
          </p:cNvPr>
          <p:cNvSpPr/>
          <p:nvPr/>
        </p:nvSpPr>
        <p:spPr>
          <a:xfrm>
            <a:off x="13916135" y="7214660"/>
            <a:ext cx="2485724" cy="2470633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rgbClr val="4B57FA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600304" tIns="600304" rIns="600304" bIns="600304" numCol="1" spcCol="2539" anchor="ctr" anchorCtr="0">
            <a:noAutofit/>
          </a:bodyPr>
          <a:lstStyle/>
          <a:p>
            <a:pPr algn="ctr" defTabSz="1777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800" dirty="0">
              <a:solidFill>
                <a:srgbClr val="FFFFFF"/>
              </a:solidFill>
              <a:latin typeface="Lato Light"/>
              <a:cs typeface="Lato Ligh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54DC0A5-2039-4C82-A72C-1382AFCAB57A}"/>
              </a:ext>
            </a:extLst>
          </p:cNvPr>
          <p:cNvSpPr txBox="1"/>
          <p:nvPr/>
        </p:nvSpPr>
        <p:spPr>
          <a:xfrm>
            <a:off x="16687005" y="8194335"/>
            <a:ext cx="6413177" cy="960227"/>
          </a:xfrm>
          <a:prstGeom prst="rect">
            <a:avLst/>
          </a:prstGeom>
          <a:noFill/>
        </p:spPr>
        <p:txBody>
          <a:bodyPr wrap="square" lIns="243791" tIns="91422" rIns="243791" bIns="91422" rtlCol="0">
            <a:spAutoFit/>
          </a:bodyPr>
          <a:lstStyle/>
          <a:p>
            <a:pPr algn="r">
              <a:lnSpc>
                <a:spcPct val="90000"/>
              </a:lnSpc>
              <a:spcBef>
                <a:spcPts val="2134"/>
              </a:spcBef>
            </a:pPr>
            <a:r>
              <a:rPr lang="ru-RU" sz="2800" b="1" dirty="0">
                <a:solidFill>
                  <a:schemeClr val="accent2"/>
                </a:solidFill>
                <a:latin typeface="Lato Light"/>
                <a:cs typeface="Lato Light"/>
              </a:rPr>
              <a:t>Строительство и эксплуатация зданий и сооружений</a:t>
            </a:r>
            <a:endParaRPr lang="en-US" sz="2800" b="1" dirty="0">
              <a:solidFill>
                <a:schemeClr val="accent2"/>
              </a:solidFill>
              <a:latin typeface="Lato Light"/>
              <a:cs typeface="Lato Ligh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34DE7BA-4915-40F6-9057-998D78432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659" y="8430138"/>
            <a:ext cx="1552209" cy="18109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7F2D71B-2C01-4811-85AF-3A6FBFA17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6813" y="9491499"/>
            <a:ext cx="1663168" cy="15352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EF21F79-29FB-4B3B-8F5D-6C73721463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789" y="6041145"/>
            <a:ext cx="1197367" cy="14814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AB66293-15EF-450D-BF0D-E83CB4FC02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7243" y="7659087"/>
            <a:ext cx="1213861" cy="167467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257B4D7B-E4D5-4B05-894A-75A13152DBE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1632" y="3419146"/>
            <a:ext cx="1293328" cy="120836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8F77606-69BA-4F33-A938-C9D36F01214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6717" y="5232835"/>
            <a:ext cx="1275337" cy="991929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2EE9A447-8170-4A9C-949D-876E442A3E46}"/>
              </a:ext>
            </a:extLst>
          </p:cNvPr>
          <p:cNvSpPr txBox="1"/>
          <p:nvPr/>
        </p:nvSpPr>
        <p:spPr>
          <a:xfrm>
            <a:off x="16838565" y="5969451"/>
            <a:ext cx="4758265" cy="738627"/>
          </a:xfrm>
          <a:prstGeom prst="rect">
            <a:avLst/>
          </a:prstGeom>
          <a:noFill/>
        </p:spPr>
        <p:txBody>
          <a:bodyPr wrap="square" lIns="243791" tIns="91422" rIns="243791" bIns="91422" rtlCol="0">
            <a:spAutoFit/>
          </a:bodyPr>
          <a:lstStyle/>
          <a:p>
            <a:pPr algn="r">
              <a:lnSpc>
                <a:spcPct val="90000"/>
              </a:lnSpc>
              <a:spcBef>
                <a:spcPts val="2134"/>
              </a:spcBef>
            </a:pPr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Разработка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WEB</a:t>
            </a:r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 и мультимедийных приложений</a:t>
            </a:r>
            <a:endParaRPr lang="en-US" sz="2000" b="1" dirty="0">
              <a:solidFill>
                <a:schemeClr val="bg1">
                  <a:lumMod val="50000"/>
                </a:schemeClr>
              </a:solidFill>
              <a:latin typeface="Lato Light"/>
              <a:cs typeface="Lato Ligh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86641AD3-278F-4C50-93D0-78F98830CA74}"/>
              </a:ext>
            </a:extLst>
          </p:cNvPr>
          <p:cNvSpPr txBox="1"/>
          <p:nvPr/>
        </p:nvSpPr>
        <p:spPr>
          <a:xfrm>
            <a:off x="19113879" y="7034391"/>
            <a:ext cx="3254769" cy="461628"/>
          </a:xfrm>
          <a:prstGeom prst="rect">
            <a:avLst/>
          </a:prstGeom>
          <a:noFill/>
        </p:spPr>
        <p:txBody>
          <a:bodyPr wrap="square" lIns="243791" tIns="91422" rIns="243791" bIns="91422" rtlCol="0">
            <a:spAutoFit/>
          </a:bodyPr>
          <a:lstStyle/>
          <a:p>
            <a:pPr>
              <a:lnSpc>
                <a:spcPct val="90000"/>
              </a:lnSpc>
              <a:spcBef>
                <a:spcPts val="2134"/>
              </a:spcBef>
            </a:pPr>
            <a:r>
              <a:rPr lang="ru-RU" sz="2000" b="1" dirty="0">
                <a:solidFill>
                  <a:schemeClr val="bg1">
                    <a:lumMod val="50000"/>
                  </a:schemeClr>
                </a:solidFill>
                <a:latin typeface="Lato Light"/>
                <a:cs typeface="Lato Light"/>
              </a:rPr>
              <a:t>Программирование</a:t>
            </a:r>
            <a:endParaRPr lang="en-US" sz="2000" b="1" dirty="0">
              <a:solidFill>
                <a:schemeClr val="bg1">
                  <a:lumMod val="50000"/>
                </a:schemeClr>
              </a:solidFill>
              <a:latin typeface="Lato Light"/>
              <a:cs typeface="Lato Light"/>
            </a:endParaRPr>
          </a:p>
        </p:txBody>
      </p:sp>
      <p:sp>
        <p:nvSpPr>
          <p:cNvPr id="57" name="Freeform 41"/>
          <p:cNvSpPr/>
          <p:nvPr/>
        </p:nvSpPr>
        <p:spPr>
          <a:xfrm flipV="1">
            <a:off x="16776350" y="5844020"/>
            <a:ext cx="4675058" cy="852246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82843" tIns="91422" rIns="182843" bIns="91422" rtlCol="0" anchor="ctr"/>
          <a:lstStyle/>
          <a:p>
            <a:pPr algn="ctr"/>
            <a:endParaRPr lang="en-US" sz="6400" dirty="0">
              <a:latin typeface="Lato Light"/>
              <a:cs typeface="Lato Light"/>
            </a:endParaRPr>
          </a:p>
        </p:txBody>
      </p:sp>
      <p:sp>
        <p:nvSpPr>
          <p:cNvPr id="58" name="Freeform 41"/>
          <p:cNvSpPr/>
          <p:nvPr/>
        </p:nvSpPr>
        <p:spPr>
          <a:xfrm flipV="1">
            <a:off x="17662638" y="6645314"/>
            <a:ext cx="4203794" cy="852246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82843" tIns="91422" rIns="182843" bIns="91422" rtlCol="0" anchor="ctr"/>
          <a:lstStyle/>
          <a:p>
            <a:pPr algn="ctr"/>
            <a:endParaRPr lang="en-US" sz="6400" dirty="0">
              <a:latin typeface="Lato Light"/>
              <a:cs typeface="Lato Ligh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49491" y="9157893"/>
            <a:ext cx="6413177" cy="7071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38565" y="9819941"/>
            <a:ext cx="4743099" cy="91447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151233" y="9129108"/>
            <a:ext cx="4273666" cy="920576"/>
          </a:xfrm>
          <a:prstGeom prst="rect">
            <a:avLst/>
          </a:prstGeom>
        </p:spPr>
      </p:pic>
      <p:sp>
        <p:nvSpPr>
          <p:cNvPr id="46" name="Freeform 6">
            <a:extLst>
              <a:ext uri="{FF2B5EF4-FFF2-40B4-BE49-F238E27FC236}">
                <a16:creationId xmlns:a16="http://schemas.microsoft.com/office/drawing/2014/main" xmlns="" id="{1EF2AC7C-02AB-4346-A1F9-36212F2425E2}"/>
              </a:ext>
            </a:extLst>
          </p:cNvPr>
          <p:cNvSpPr/>
          <p:nvPr/>
        </p:nvSpPr>
        <p:spPr>
          <a:xfrm>
            <a:off x="9169335" y="3280793"/>
            <a:ext cx="2337309" cy="2281829"/>
          </a:xfrm>
          <a:custGeom>
            <a:avLst/>
            <a:gdLst>
              <a:gd name="connsiteX0" fmla="*/ 0 w 1147239"/>
              <a:gd name="connsiteY0" fmla="*/ 573620 h 1147239"/>
              <a:gd name="connsiteX1" fmla="*/ 573620 w 1147239"/>
              <a:gd name="connsiteY1" fmla="*/ 0 h 1147239"/>
              <a:gd name="connsiteX2" fmla="*/ 1147240 w 1147239"/>
              <a:gd name="connsiteY2" fmla="*/ 573620 h 1147239"/>
              <a:gd name="connsiteX3" fmla="*/ 573620 w 1147239"/>
              <a:gd name="connsiteY3" fmla="*/ 1147240 h 1147239"/>
              <a:gd name="connsiteX4" fmla="*/ 0 w 1147239"/>
              <a:gd name="connsiteY4" fmla="*/ 573620 h 1147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7239" h="1147239">
                <a:moveTo>
                  <a:pt x="0" y="573620"/>
                </a:moveTo>
                <a:cubicBezTo>
                  <a:pt x="0" y="256818"/>
                  <a:pt x="256818" y="0"/>
                  <a:pt x="573620" y="0"/>
                </a:cubicBezTo>
                <a:cubicBezTo>
                  <a:pt x="890422" y="0"/>
                  <a:pt x="1147240" y="256818"/>
                  <a:pt x="1147240" y="573620"/>
                </a:cubicBezTo>
                <a:cubicBezTo>
                  <a:pt x="1147240" y="890422"/>
                  <a:pt x="890422" y="1147240"/>
                  <a:pt x="573620" y="1147240"/>
                </a:cubicBezTo>
                <a:cubicBezTo>
                  <a:pt x="256818" y="1147240"/>
                  <a:pt x="0" y="890422"/>
                  <a:pt x="0" y="57362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none" lIns="600304" tIns="600304" rIns="600304" bIns="600304" numCol="1" spcCol="2539" anchor="ctr" anchorCtr="0">
            <a:noAutofit/>
          </a:bodyPr>
          <a:lstStyle/>
          <a:p>
            <a:pPr algn="ctr" defTabSz="1777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800" dirty="0">
              <a:solidFill>
                <a:srgbClr val="FF0000"/>
              </a:solidFill>
              <a:highlight>
                <a:srgbClr val="FFFF00"/>
              </a:highlight>
              <a:latin typeface="Lato Light"/>
              <a:cs typeface="Lato Light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FFB6E4E-9E72-4751-B428-7A4F3419706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7380" y="3827493"/>
            <a:ext cx="1118382" cy="1118382"/>
          </a:xfrm>
          <a:prstGeom prst="rect">
            <a:avLst/>
          </a:prstGeom>
        </p:spPr>
      </p:pic>
      <p:sp>
        <p:nvSpPr>
          <p:cNvPr id="53" name="Freeform 39">
            <a:extLst>
              <a:ext uri="{FF2B5EF4-FFF2-40B4-BE49-F238E27FC236}">
                <a16:creationId xmlns:a16="http://schemas.microsoft.com/office/drawing/2014/main" xmlns="" id="{239963F5-A087-4949-8915-9D645D9B463A}"/>
              </a:ext>
            </a:extLst>
          </p:cNvPr>
          <p:cNvSpPr/>
          <p:nvPr/>
        </p:nvSpPr>
        <p:spPr>
          <a:xfrm rot="10800000">
            <a:off x="1488250" y="4579673"/>
            <a:ext cx="7701055" cy="550568"/>
          </a:xfrm>
          <a:custGeom>
            <a:avLst/>
            <a:gdLst>
              <a:gd name="connsiteX0" fmla="*/ 0 w 3444240"/>
              <a:gd name="connsiteY0" fmla="*/ 568960 h 568960"/>
              <a:gd name="connsiteX1" fmla="*/ 690880 w 3444240"/>
              <a:gd name="connsiteY1" fmla="*/ 0 h 568960"/>
              <a:gd name="connsiteX2" fmla="*/ 3444240 w 3444240"/>
              <a:gd name="connsiteY2" fmla="*/ 0 h 568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44240" h="568960">
                <a:moveTo>
                  <a:pt x="0" y="568960"/>
                </a:moveTo>
                <a:lnTo>
                  <a:pt x="690880" y="0"/>
                </a:lnTo>
                <a:lnTo>
                  <a:pt x="3444240" y="0"/>
                </a:lnTo>
              </a:path>
            </a:pathLst>
          </a:custGeom>
          <a:ln w="6350" cmpd="sng">
            <a:solidFill>
              <a:schemeClr val="tx1">
                <a:alpha val="50000"/>
              </a:schemeClr>
            </a:solidFill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182843" tIns="91422" rIns="182843" bIns="91422" rtlCol="0" anchor="ctr"/>
          <a:lstStyle/>
          <a:p>
            <a:pPr algn="ctr"/>
            <a:endParaRPr lang="en-US" sz="6400">
              <a:latin typeface="Lato Light"/>
              <a:cs typeface="Lato Light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ED4E351E-E55E-4D5A-8FC7-47A807898471}"/>
              </a:ext>
            </a:extLst>
          </p:cNvPr>
          <p:cNvSpPr txBox="1"/>
          <p:nvPr/>
        </p:nvSpPr>
        <p:spPr>
          <a:xfrm>
            <a:off x="1641815" y="4011208"/>
            <a:ext cx="7085193" cy="1348025"/>
          </a:xfrm>
          <a:prstGeom prst="rect">
            <a:avLst/>
          </a:prstGeom>
          <a:noFill/>
        </p:spPr>
        <p:txBody>
          <a:bodyPr wrap="square" lIns="243791" tIns="91422" rIns="243791" bIns="91422" rtlCol="0">
            <a:spAutoFit/>
          </a:bodyPr>
          <a:lstStyle/>
          <a:p>
            <a:pPr>
              <a:lnSpc>
                <a:spcPct val="90000"/>
              </a:lnSpc>
              <a:spcBef>
                <a:spcPts val="2134"/>
              </a:spcBef>
            </a:pPr>
            <a:r>
              <a:rPr lang="ru-RU" sz="2800" b="1" dirty="0">
                <a:solidFill>
                  <a:schemeClr val="accent2"/>
                </a:solidFill>
                <a:cs typeface="Lato Light"/>
              </a:rPr>
              <a:t>Управление, эксплуатация и обслуживание многоквартирного </a:t>
            </a:r>
            <a:r>
              <a:rPr lang="ru-RU" sz="2800" b="1" dirty="0" smtClean="0">
                <a:solidFill>
                  <a:schemeClr val="accent2"/>
                </a:solidFill>
                <a:cs typeface="Lato Light"/>
              </a:rPr>
              <a:t>дома</a:t>
            </a:r>
            <a:endParaRPr lang="en-US" sz="2800" b="1" dirty="0">
              <a:solidFill>
                <a:schemeClr val="accent2"/>
              </a:solidFill>
              <a:latin typeface="Lato Light"/>
              <a:cs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6915641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12951263" y="3624167"/>
            <a:ext cx="7353541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4000" b="1" dirty="0">
                <a:latin typeface="Lato Light"/>
                <a:cs typeface="Lato Light"/>
              </a:rPr>
              <a:t>ОСНОВНАЯ ИНФОРМАЦИЯ</a:t>
            </a:r>
            <a:endParaRPr lang="id-ID" sz="4000" b="1" dirty="0">
              <a:latin typeface="Lato Light"/>
              <a:cs typeface="Lato Ligh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5354598" y="4366582"/>
            <a:ext cx="5865363" cy="157469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400" dirty="0">
                <a:solidFill>
                  <a:schemeClr val="tx2"/>
                </a:solidFill>
                <a:latin typeface="Lato Light"/>
                <a:cs typeface="Lato Light"/>
              </a:rPr>
              <a:t>Количество бюджетных мест, представленных для данного направления.</a:t>
            </a:r>
            <a:endParaRPr lang="en-US" sz="2400" dirty="0">
              <a:latin typeface="Lato Light"/>
              <a:cs typeface="Lato Ligh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3029007" y="4195763"/>
            <a:ext cx="1949818" cy="184662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10800" b="1" dirty="0" smtClean="0">
                <a:solidFill>
                  <a:schemeClr val="accent2"/>
                </a:solidFill>
                <a:effectLst>
                  <a:outerShdw dist="50800" sx="1000" sy="1000" algn="ctr" rotWithShape="0">
                    <a:srgbClr val="000000"/>
                  </a:outerShdw>
                </a:effectLst>
                <a:latin typeface="Open Sans"/>
                <a:cs typeface="Open Sans"/>
              </a:rPr>
              <a:t>50</a:t>
            </a:r>
            <a:endParaRPr lang="id-ID" sz="10800" b="1" dirty="0">
              <a:solidFill>
                <a:schemeClr val="accent2"/>
              </a:solidFill>
              <a:effectLst>
                <a:outerShdw dist="50800" sx="1000" sy="1000" algn="ctr" rotWithShape="0">
                  <a:srgbClr val="000000"/>
                </a:outerShdw>
              </a:effectLst>
              <a:latin typeface="Open Sans"/>
              <a:cs typeface="Open Sans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2951203" y="6833035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Форма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2939349" y="8337119"/>
            <a:ext cx="2812583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 smtClean="0">
                <a:latin typeface="Lato Light"/>
                <a:cs typeface="Lato Light"/>
              </a:rPr>
              <a:t>Уровень образования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2940040" y="7560601"/>
            <a:ext cx="2812583" cy="52318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Квалификация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2950598" y="10145220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Срок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5115185" y="738196"/>
            <a:ext cx="1427025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1"/>
                </a:solidFill>
                <a:latin typeface="Lato Light"/>
                <a:cs typeface="Lato Light"/>
              </a:rPr>
              <a:t>Информационные системы и программирование</a:t>
            </a:r>
          </a:p>
          <a:p>
            <a:pPr algn="ctr"/>
            <a:r>
              <a:rPr lang="ru-RU" sz="3200" dirty="0">
                <a:solidFill>
                  <a:schemeClr val="tx1">
                    <a:lumMod val="75000"/>
                  </a:schemeClr>
                </a:solidFill>
                <a:latin typeface="Lato Light"/>
                <a:cs typeface="Lato Light"/>
              </a:rPr>
              <a:t>Подготовка специалистов среднего звена</a:t>
            </a:r>
          </a:p>
        </p:txBody>
      </p:sp>
      <p:cxnSp>
        <p:nvCxnSpPr>
          <p:cNvPr id="292" name="Straight Connector 291"/>
          <p:cNvCxnSpPr>
            <a:cxnSpLocks/>
          </p:cNvCxnSpPr>
          <p:nvPr/>
        </p:nvCxnSpPr>
        <p:spPr>
          <a:xfrm rot="5400000">
            <a:off x="12193398" y="1529002"/>
            <a:ext cx="0" cy="1313401"/>
          </a:xfrm>
          <a:prstGeom prst="line">
            <a:avLst/>
          </a:prstGeom>
          <a:ln w="381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D5D10C2-CC7E-4A53-913D-F32D5AF00798}"/>
              </a:ext>
            </a:extLst>
          </p:cNvPr>
          <p:cNvSpPr txBox="1"/>
          <p:nvPr/>
        </p:nvSpPr>
        <p:spPr>
          <a:xfrm>
            <a:off x="15885772" y="6925055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ОЧНАЯ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xmlns="" id="{7BE963E9-0DAD-4D1F-8067-7735F0838EB8}"/>
              </a:ext>
            </a:extLst>
          </p:cNvPr>
          <p:cNvSpPr txBox="1"/>
          <p:nvPr/>
        </p:nvSpPr>
        <p:spPr>
          <a:xfrm>
            <a:off x="15873311" y="7674718"/>
            <a:ext cx="28718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ПРОГРАММИСТ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xmlns="" id="{9C1C8112-E366-4344-8A37-29AC77D6124D}"/>
              </a:ext>
            </a:extLst>
          </p:cNvPr>
          <p:cNvSpPr txBox="1"/>
          <p:nvPr/>
        </p:nvSpPr>
        <p:spPr>
          <a:xfrm>
            <a:off x="15872642" y="8490304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Основное общее</a:t>
            </a:r>
            <a:endParaRPr lang="ru-RU" sz="2200" dirty="0"/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xmlns="" id="{9202D0E3-316F-4332-A23A-15927DE15B4B}"/>
              </a:ext>
            </a:extLst>
          </p:cNvPr>
          <p:cNvSpPr txBox="1"/>
          <p:nvPr/>
        </p:nvSpPr>
        <p:spPr>
          <a:xfrm>
            <a:off x="15875115" y="10214224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3 ГОДА 10 МЕСЯЦЕВ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" y="3282522"/>
            <a:ext cx="12285980" cy="819321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85C9265-68A0-4DF1-AF9F-1026A4E01536}"/>
              </a:ext>
            </a:extLst>
          </p:cNvPr>
          <p:cNvSpPr txBox="1"/>
          <p:nvPr/>
        </p:nvSpPr>
        <p:spPr>
          <a:xfrm>
            <a:off x="19135813" y="6925110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ОЧНАЯ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8E06919-9AE2-4779-9893-43F51AF281DE}"/>
              </a:ext>
            </a:extLst>
          </p:cNvPr>
          <p:cNvSpPr txBox="1"/>
          <p:nvPr/>
        </p:nvSpPr>
        <p:spPr>
          <a:xfrm>
            <a:off x="19123351" y="7555410"/>
            <a:ext cx="51524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РАЗРАБОТЧИК </a:t>
            </a:r>
            <a:r>
              <a:rPr lang="en-US" sz="2200" dirty="0"/>
              <a:t>WEB </a:t>
            </a:r>
            <a:r>
              <a:rPr lang="ru-RU" sz="2200" dirty="0"/>
              <a:t>И МУЛЬТИМЕДИЙНЫХ ПРИЛОЖЕНИЙ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AB1A4B3-01EB-4FD4-BE9D-77B81A661721}"/>
              </a:ext>
            </a:extLst>
          </p:cNvPr>
          <p:cNvSpPr txBox="1"/>
          <p:nvPr/>
        </p:nvSpPr>
        <p:spPr>
          <a:xfrm>
            <a:off x="19185029" y="8492896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Среднее общее</a:t>
            </a:r>
            <a:endParaRPr lang="ru-RU" sz="2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B2BD97F-145D-48B0-9A7E-E2D2802C619B}"/>
              </a:ext>
            </a:extLst>
          </p:cNvPr>
          <p:cNvSpPr txBox="1"/>
          <p:nvPr/>
        </p:nvSpPr>
        <p:spPr>
          <a:xfrm>
            <a:off x="19185029" y="10191386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2 ГОДА 10 МЕСЯЦЕВ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029007" y="11481324"/>
            <a:ext cx="99126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/>
              <a:t>Средний балл аттестата в </a:t>
            </a:r>
            <a:r>
              <a:rPr lang="ru-RU" sz="3000" dirty="0" smtClean="0"/>
              <a:t>2020 </a:t>
            </a:r>
            <a:r>
              <a:rPr lang="ru-RU" sz="3000" dirty="0"/>
              <a:t>году – </a:t>
            </a:r>
            <a:r>
              <a:rPr lang="ru-RU" sz="3000" dirty="0" smtClean="0"/>
              <a:t>4,2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2968238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5" grpId="0"/>
      <p:bldP spid="86" grpId="0"/>
      <p:bldP spid="117" grpId="0"/>
      <p:bldP spid="118" grpId="0"/>
      <p:bldP spid="119" grpId="0"/>
      <p:bldP spid="121" grpId="0"/>
      <p:bldP spid="3" grpId="0"/>
      <p:bldP spid="297" grpId="0"/>
      <p:bldP spid="298" grpId="0"/>
      <p:bldP spid="299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12951263" y="3624167"/>
            <a:ext cx="7353541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4000" b="1" dirty="0">
                <a:latin typeface="Lato Light"/>
                <a:cs typeface="Lato Light"/>
              </a:rPr>
              <a:t>ОСНОВНАЯ ИНФОРМАЦИЯ</a:t>
            </a:r>
            <a:endParaRPr lang="id-ID" sz="4000" b="1" dirty="0">
              <a:latin typeface="Lato Light"/>
              <a:cs typeface="Lato Ligh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5354598" y="4366582"/>
            <a:ext cx="5865363" cy="157469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400" dirty="0">
                <a:solidFill>
                  <a:schemeClr val="tx2"/>
                </a:solidFill>
                <a:latin typeface="Lato Light"/>
                <a:cs typeface="Lato Light"/>
              </a:rPr>
              <a:t>Количество бюджетных мест, представленных для данного направления.</a:t>
            </a:r>
            <a:endParaRPr lang="en-US" sz="2400" dirty="0">
              <a:latin typeface="Lato Light"/>
              <a:cs typeface="Lato Ligh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3035697" y="4195763"/>
            <a:ext cx="1949818" cy="184662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10800" b="1" dirty="0">
                <a:solidFill>
                  <a:schemeClr val="accent2"/>
                </a:solidFill>
                <a:latin typeface="Open Sans"/>
                <a:cs typeface="Open Sans"/>
              </a:rPr>
              <a:t>25</a:t>
            </a:r>
            <a:endParaRPr lang="id-ID" sz="10800" b="1" dirty="0">
              <a:solidFill>
                <a:schemeClr val="accent2"/>
              </a:solidFill>
              <a:latin typeface="Open Sans"/>
              <a:cs typeface="Open Sans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2951203" y="6833035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Форма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2939349" y="8337119"/>
            <a:ext cx="2812583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 smtClean="0">
                <a:latin typeface="Lato Light"/>
                <a:cs typeface="Lato Light"/>
              </a:rPr>
              <a:t>Уровень образования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2940040" y="7560601"/>
            <a:ext cx="2812583" cy="52318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Квалификация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2950598" y="10145220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Срок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6114696" y="738196"/>
            <a:ext cx="122712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1"/>
                </a:solidFill>
                <a:latin typeface="Lato Light"/>
                <a:cs typeface="Lato Light"/>
              </a:rPr>
              <a:t>Сетевое и системное администрирование</a:t>
            </a:r>
          </a:p>
          <a:p>
            <a:pPr algn="ctr"/>
            <a:r>
              <a:rPr lang="ru-RU" sz="3200" dirty="0">
                <a:solidFill>
                  <a:schemeClr val="tx1">
                    <a:lumMod val="75000"/>
                  </a:schemeClr>
                </a:solidFill>
                <a:cs typeface="Lato Light"/>
              </a:rPr>
              <a:t>Подготовка специалистов среднего звена</a:t>
            </a:r>
          </a:p>
        </p:txBody>
      </p:sp>
      <p:cxnSp>
        <p:nvCxnSpPr>
          <p:cNvPr id="292" name="Straight Connector 291"/>
          <p:cNvCxnSpPr>
            <a:cxnSpLocks/>
          </p:cNvCxnSpPr>
          <p:nvPr/>
        </p:nvCxnSpPr>
        <p:spPr>
          <a:xfrm rot="5400000">
            <a:off x="12193398" y="1529002"/>
            <a:ext cx="0" cy="1313401"/>
          </a:xfrm>
          <a:prstGeom prst="line">
            <a:avLst/>
          </a:prstGeom>
          <a:ln w="381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D5D10C2-CC7E-4A53-913D-F32D5AF00798}"/>
              </a:ext>
            </a:extLst>
          </p:cNvPr>
          <p:cNvSpPr txBox="1"/>
          <p:nvPr/>
        </p:nvSpPr>
        <p:spPr>
          <a:xfrm>
            <a:off x="15885772" y="6896659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ОЧНАЯ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xmlns="" id="{7BE963E9-0DAD-4D1F-8067-7735F0838EB8}"/>
              </a:ext>
            </a:extLst>
          </p:cNvPr>
          <p:cNvSpPr txBox="1"/>
          <p:nvPr/>
        </p:nvSpPr>
        <p:spPr>
          <a:xfrm>
            <a:off x="15867971" y="7448767"/>
            <a:ext cx="4168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СЕТЕВОЙ И СИСТЕМНЫЙ АДМИНИСТРАТОР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xmlns="" id="{9C1C8112-E366-4344-8A37-29AC77D6124D}"/>
              </a:ext>
            </a:extLst>
          </p:cNvPr>
          <p:cNvSpPr txBox="1"/>
          <p:nvPr/>
        </p:nvSpPr>
        <p:spPr>
          <a:xfrm>
            <a:off x="15872642" y="8490304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Основное общее</a:t>
            </a:r>
            <a:endParaRPr lang="ru-RU" sz="2200" dirty="0"/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xmlns="" id="{9202D0E3-316F-4332-A23A-15927DE15B4B}"/>
              </a:ext>
            </a:extLst>
          </p:cNvPr>
          <p:cNvSpPr txBox="1"/>
          <p:nvPr/>
        </p:nvSpPr>
        <p:spPr>
          <a:xfrm>
            <a:off x="15875115" y="10223750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3 ГОДА 10 МЕСЯЦЕВ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195763"/>
            <a:ext cx="12570266" cy="76935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35697" y="11335300"/>
            <a:ext cx="86323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/>
              <a:t>Средний балл аттестата в </a:t>
            </a:r>
            <a:r>
              <a:rPr lang="ru-RU" sz="3000" dirty="0" smtClean="0"/>
              <a:t>2020 </a:t>
            </a:r>
            <a:r>
              <a:rPr lang="ru-RU" sz="3000" dirty="0"/>
              <a:t>году – </a:t>
            </a:r>
            <a:r>
              <a:rPr lang="ru-RU" sz="3000" dirty="0" smtClean="0"/>
              <a:t>4.18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1566116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5" grpId="0"/>
      <p:bldP spid="86" grpId="0"/>
      <p:bldP spid="117" grpId="0"/>
      <p:bldP spid="118" grpId="0"/>
      <p:bldP spid="119" grpId="0"/>
      <p:bldP spid="121" grpId="0"/>
      <p:bldP spid="3" grpId="0"/>
      <p:bldP spid="297" grpId="0"/>
      <p:bldP spid="298" grpId="0"/>
      <p:bldP spid="2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12951263" y="3624167"/>
            <a:ext cx="7353541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4000" b="1" dirty="0">
                <a:latin typeface="Lato Light"/>
                <a:cs typeface="Lato Light"/>
              </a:rPr>
              <a:t>ОСНОВНАЯ ИНФОРМАЦИЯ</a:t>
            </a:r>
            <a:endParaRPr lang="id-ID" sz="4000" b="1" dirty="0">
              <a:latin typeface="Lato Light"/>
              <a:cs typeface="Lato Ligh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5354598" y="4366582"/>
            <a:ext cx="5865363" cy="157469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400" dirty="0">
                <a:solidFill>
                  <a:schemeClr val="tx2"/>
                </a:solidFill>
                <a:latin typeface="Lato Light"/>
                <a:cs typeface="Lato Light"/>
              </a:rPr>
              <a:t>Количество бюджетных мест, представленных для данного направления.</a:t>
            </a:r>
            <a:endParaRPr lang="en-US" sz="2400" dirty="0">
              <a:latin typeface="Lato Light"/>
              <a:cs typeface="Lato Ligh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3448107" y="4195763"/>
            <a:ext cx="1911346" cy="184662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10800" b="1" dirty="0" smtClean="0">
                <a:solidFill>
                  <a:schemeClr val="accent2"/>
                </a:solidFill>
                <a:latin typeface="Open Sans"/>
                <a:cs typeface="Open Sans"/>
              </a:rPr>
              <a:t>25</a:t>
            </a:r>
            <a:endParaRPr lang="id-ID" sz="10800" b="1" dirty="0">
              <a:solidFill>
                <a:schemeClr val="accent2"/>
              </a:solidFill>
              <a:latin typeface="Open Sans"/>
              <a:cs typeface="Open Sans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2951203" y="6833035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Форма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2939349" y="8337119"/>
            <a:ext cx="2812583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 smtClean="0">
                <a:latin typeface="Lato Light"/>
                <a:cs typeface="Lato Light"/>
              </a:rPr>
              <a:t>Уровень образования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2940040" y="7560601"/>
            <a:ext cx="2812583" cy="52318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Квалификация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2950598" y="10145220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Срок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2440113" y="738196"/>
            <a:ext cx="196204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1"/>
                </a:solidFill>
                <a:latin typeface="Lato Light"/>
                <a:cs typeface="Lato Light"/>
              </a:rPr>
              <a:t>Управление, эксплуатация и обслуживание многоквартирного дома.</a:t>
            </a:r>
          </a:p>
          <a:p>
            <a:pPr algn="ctr"/>
            <a:r>
              <a:rPr lang="ru-RU" sz="3200" dirty="0">
                <a:solidFill>
                  <a:schemeClr val="tx1">
                    <a:lumMod val="75000"/>
                  </a:schemeClr>
                </a:solidFill>
                <a:cs typeface="Lato Light"/>
              </a:rPr>
              <a:t>Подготовка специалистов среднего звена</a:t>
            </a:r>
          </a:p>
        </p:txBody>
      </p:sp>
      <p:cxnSp>
        <p:nvCxnSpPr>
          <p:cNvPr id="292" name="Straight Connector 291"/>
          <p:cNvCxnSpPr>
            <a:cxnSpLocks/>
          </p:cNvCxnSpPr>
          <p:nvPr/>
        </p:nvCxnSpPr>
        <p:spPr>
          <a:xfrm rot="5400000">
            <a:off x="12193398" y="1529002"/>
            <a:ext cx="0" cy="1313401"/>
          </a:xfrm>
          <a:prstGeom prst="line">
            <a:avLst/>
          </a:prstGeom>
          <a:ln w="381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D5D10C2-CC7E-4A53-913D-F32D5AF00798}"/>
              </a:ext>
            </a:extLst>
          </p:cNvPr>
          <p:cNvSpPr txBox="1"/>
          <p:nvPr/>
        </p:nvSpPr>
        <p:spPr>
          <a:xfrm>
            <a:off x="15885772" y="6858559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ОЧНАЯ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xmlns="" id="{7BE963E9-0DAD-4D1F-8067-7735F0838EB8}"/>
              </a:ext>
            </a:extLst>
          </p:cNvPr>
          <p:cNvSpPr txBox="1"/>
          <p:nvPr/>
        </p:nvSpPr>
        <p:spPr>
          <a:xfrm>
            <a:off x="15873311" y="7612372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ТЕХНИК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xmlns="" id="{9C1C8112-E366-4344-8A37-29AC77D6124D}"/>
              </a:ext>
            </a:extLst>
          </p:cNvPr>
          <p:cNvSpPr txBox="1"/>
          <p:nvPr/>
        </p:nvSpPr>
        <p:spPr>
          <a:xfrm>
            <a:off x="15872642" y="8490304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Среднее общее</a:t>
            </a:r>
            <a:endParaRPr lang="ru-RU" sz="2200" dirty="0"/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xmlns="" id="{9202D0E3-316F-4332-A23A-15927DE15B4B}"/>
              </a:ext>
            </a:extLst>
          </p:cNvPr>
          <p:cNvSpPr txBox="1"/>
          <p:nvPr/>
        </p:nvSpPr>
        <p:spPr>
          <a:xfrm>
            <a:off x="15875115" y="10223750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2</a:t>
            </a:r>
            <a:r>
              <a:rPr lang="ru-RU" sz="2200" dirty="0" smtClean="0"/>
              <a:t> </a:t>
            </a:r>
            <a:r>
              <a:rPr lang="ru-RU" sz="2200" dirty="0"/>
              <a:t>ГОДА 10 МЕСЯЦЕВ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D4C9866E-FDDD-4F1C-8866-8F28C4F44B36}"/>
              </a:ext>
            </a:extLst>
          </p:cNvPr>
          <p:cNvGrpSpPr/>
          <p:nvPr/>
        </p:nvGrpSpPr>
        <p:grpSpPr>
          <a:xfrm>
            <a:off x="0" y="4162906"/>
            <a:ext cx="11768158" cy="5359600"/>
            <a:chOff x="0" y="4162906"/>
            <a:chExt cx="11768158" cy="5359600"/>
          </a:xfrm>
        </p:grpSpPr>
        <p:pic>
          <p:nvPicPr>
            <p:cNvPr id="10" name="Рисунок 9" descr="Изображение выглядит как человек, внешний&#10;&#10;Автоматически созданное описание">
              <a:extLst>
                <a:ext uri="{FF2B5EF4-FFF2-40B4-BE49-F238E27FC236}">
                  <a16:creationId xmlns:a16="http://schemas.microsoft.com/office/drawing/2014/main" xmlns="" id="{2624145A-99AB-4538-ACBA-5A7A430941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26416"/>
            <a:stretch/>
          </p:blipFill>
          <p:spPr>
            <a:xfrm>
              <a:off x="0" y="4162906"/>
              <a:ext cx="11737130" cy="5340257"/>
            </a:xfrm>
            <a:prstGeom prst="rect">
              <a:avLst/>
            </a:prstGeom>
          </p:spPr>
        </p:pic>
        <p:sp>
          <p:nvSpPr>
            <p:cNvPr id="12" name="Прямоугольный треугольник 11">
              <a:extLst>
                <a:ext uri="{FF2B5EF4-FFF2-40B4-BE49-F238E27FC236}">
                  <a16:creationId xmlns:a16="http://schemas.microsoft.com/office/drawing/2014/main" xmlns="" id="{94C20639-1BFE-4E77-BDD7-55D1902A9AC5}"/>
                </a:ext>
              </a:extLst>
            </p:cNvPr>
            <p:cNvSpPr/>
            <p:nvPr/>
          </p:nvSpPr>
          <p:spPr>
            <a:xfrm rot="10800000">
              <a:off x="8282346" y="4162906"/>
              <a:ext cx="3485812" cy="5359600"/>
            </a:xfrm>
            <a:prstGeom prst="rtTriangle">
              <a:avLst/>
            </a:prstGeom>
            <a:solidFill>
              <a:srgbClr val="FAFC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655404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5" grpId="0"/>
      <p:bldP spid="86" grpId="0"/>
      <p:bldP spid="117" grpId="0"/>
      <p:bldP spid="118" grpId="0"/>
      <p:bldP spid="119" grpId="0"/>
      <p:bldP spid="121" grpId="0"/>
      <p:bldP spid="3" grpId="0"/>
      <p:bldP spid="297" grpId="0"/>
      <p:bldP spid="298" grpId="0"/>
      <p:bldP spid="2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12951263" y="3624167"/>
            <a:ext cx="7353541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4000" b="1" dirty="0">
                <a:latin typeface="Lato Light"/>
                <a:cs typeface="Lato Light"/>
              </a:rPr>
              <a:t>ОСНОВНАЯ ИНФОРМАЦИЯ</a:t>
            </a:r>
            <a:endParaRPr lang="id-ID" sz="4000" b="1" dirty="0">
              <a:latin typeface="Lato Light"/>
              <a:cs typeface="Lato Ligh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5354598" y="4366582"/>
            <a:ext cx="5865363" cy="157469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400" dirty="0">
                <a:solidFill>
                  <a:schemeClr val="tx2"/>
                </a:solidFill>
                <a:latin typeface="Lato Light"/>
                <a:cs typeface="Lato Light"/>
              </a:rPr>
              <a:t>Количество бюджетных мест, представленных для данного направления.</a:t>
            </a:r>
            <a:endParaRPr lang="en-US" sz="2400" dirty="0">
              <a:latin typeface="Lato Light"/>
              <a:cs typeface="Lato Ligh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3448107" y="4195763"/>
            <a:ext cx="1949818" cy="184662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10800" b="1" dirty="0">
                <a:solidFill>
                  <a:schemeClr val="accent2"/>
                </a:solidFill>
                <a:latin typeface="Open Sans"/>
                <a:cs typeface="Open Sans"/>
              </a:rPr>
              <a:t>50</a:t>
            </a:r>
            <a:endParaRPr lang="id-ID" sz="10800" b="1" dirty="0">
              <a:solidFill>
                <a:schemeClr val="accent2"/>
              </a:solidFill>
              <a:latin typeface="Open Sans"/>
              <a:cs typeface="Open Sans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2951203" y="6833035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Форма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2939349" y="8337119"/>
            <a:ext cx="2812583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 smtClean="0">
                <a:latin typeface="Lato Light"/>
                <a:cs typeface="Lato Light"/>
              </a:rPr>
              <a:t>Уровень образования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2940040" y="7560601"/>
            <a:ext cx="2812583" cy="52318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Квалификация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2950598" y="10145220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Срок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4588040" y="738196"/>
            <a:ext cx="153245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1"/>
                </a:solidFill>
                <a:latin typeface="Lato Light"/>
                <a:cs typeface="Lato Light"/>
              </a:rPr>
              <a:t>Строительство и эксплуатация зданий и сооружений</a:t>
            </a:r>
          </a:p>
          <a:p>
            <a:pPr algn="ctr"/>
            <a:r>
              <a:rPr lang="ru-RU" sz="3200" dirty="0">
                <a:solidFill>
                  <a:schemeClr val="tx1">
                    <a:lumMod val="75000"/>
                  </a:schemeClr>
                </a:solidFill>
                <a:cs typeface="Lato Light"/>
              </a:rPr>
              <a:t>Подготовка специалистов среднего звена</a:t>
            </a:r>
          </a:p>
        </p:txBody>
      </p:sp>
      <p:cxnSp>
        <p:nvCxnSpPr>
          <p:cNvPr id="292" name="Straight Connector 291"/>
          <p:cNvCxnSpPr>
            <a:cxnSpLocks/>
          </p:cNvCxnSpPr>
          <p:nvPr/>
        </p:nvCxnSpPr>
        <p:spPr>
          <a:xfrm rot="5400000">
            <a:off x="12193398" y="1529002"/>
            <a:ext cx="0" cy="1313401"/>
          </a:xfrm>
          <a:prstGeom prst="line">
            <a:avLst/>
          </a:prstGeom>
          <a:ln w="381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D5D10C2-CC7E-4A53-913D-F32D5AF00798}"/>
              </a:ext>
            </a:extLst>
          </p:cNvPr>
          <p:cNvSpPr txBox="1"/>
          <p:nvPr/>
        </p:nvSpPr>
        <p:spPr>
          <a:xfrm>
            <a:off x="15885772" y="6858559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ОЧНАЯ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xmlns="" id="{7BE963E9-0DAD-4D1F-8067-7735F0838EB8}"/>
              </a:ext>
            </a:extLst>
          </p:cNvPr>
          <p:cNvSpPr txBox="1"/>
          <p:nvPr/>
        </p:nvSpPr>
        <p:spPr>
          <a:xfrm>
            <a:off x="15873311" y="7612372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ТЕХНИК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xmlns="" id="{9C1C8112-E366-4344-8A37-29AC77D6124D}"/>
              </a:ext>
            </a:extLst>
          </p:cNvPr>
          <p:cNvSpPr txBox="1"/>
          <p:nvPr/>
        </p:nvSpPr>
        <p:spPr>
          <a:xfrm>
            <a:off x="15872642" y="8490304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Основное общее</a:t>
            </a:r>
            <a:endParaRPr lang="ru-RU" sz="2200" dirty="0"/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xmlns="" id="{9202D0E3-316F-4332-A23A-15927DE15B4B}"/>
              </a:ext>
            </a:extLst>
          </p:cNvPr>
          <p:cNvSpPr txBox="1"/>
          <p:nvPr/>
        </p:nvSpPr>
        <p:spPr>
          <a:xfrm>
            <a:off x="15875115" y="10223750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3 ГОДА 10 МЕСЯЦЕВ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7026"/>
            <a:ext cx="11737130" cy="78271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9335" y="10223750"/>
            <a:ext cx="4249280" cy="5913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49335" y="6866597"/>
            <a:ext cx="4249280" cy="5974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49335" y="7589400"/>
            <a:ext cx="4249280" cy="5913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951263" y="11417001"/>
            <a:ext cx="88827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/>
              <a:t>Средний балл аттестата в </a:t>
            </a:r>
            <a:r>
              <a:rPr lang="ru-RU" sz="3000" dirty="0" smtClean="0"/>
              <a:t>2020 </a:t>
            </a:r>
            <a:r>
              <a:rPr lang="ru-RU" sz="3000" dirty="0"/>
              <a:t>году – </a:t>
            </a:r>
            <a:r>
              <a:rPr lang="ru-RU" sz="3000" dirty="0" smtClean="0"/>
              <a:t>4,06</a:t>
            </a:r>
            <a:endParaRPr lang="ru-RU" sz="3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C1C8112-E366-4344-8A37-29AC77D6124D}"/>
              </a:ext>
            </a:extLst>
          </p:cNvPr>
          <p:cNvSpPr txBox="1"/>
          <p:nvPr/>
        </p:nvSpPr>
        <p:spPr>
          <a:xfrm>
            <a:off x="19394775" y="8473717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Среднее общее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9438377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5" grpId="0"/>
      <p:bldP spid="86" grpId="0"/>
      <p:bldP spid="117" grpId="0"/>
      <p:bldP spid="118" grpId="0"/>
      <p:bldP spid="119" grpId="0"/>
      <p:bldP spid="121" grpId="0"/>
      <p:bldP spid="3" grpId="0"/>
      <p:bldP spid="297" grpId="0"/>
      <p:bldP spid="298" grpId="0"/>
      <p:bldP spid="299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12951263" y="3624167"/>
            <a:ext cx="7353541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4000" b="1" dirty="0">
                <a:latin typeface="Lato Light"/>
                <a:cs typeface="Lato Light"/>
              </a:rPr>
              <a:t>ОСНОВНАЯ ИНФОРМАЦИЯ</a:t>
            </a:r>
            <a:endParaRPr lang="id-ID" sz="4000" b="1" dirty="0">
              <a:latin typeface="Lato Light"/>
              <a:cs typeface="Lato Ligh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5354598" y="4366582"/>
            <a:ext cx="5865363" cy="157469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400" dirty="0">
                <a:solidFill>
                  <a:schemeClr val="tx2"/>
                </a:solidFill>
                <a:latin typeface="Lato Light"/>
                <a:cs typeface="Lato Light"/>
              </a:rPr>
              <a:t>Количество бюджетных мест, представленных для данного направления.</a:t>
            </a:r>
            <a:endParaRPr lang="en-US" sz="2400" dirty="0">
              <a:latin typeface="Lato Light"/>
              <a:cs typeface="Lato Ligh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3029007" y="4195763"/>
            <a:ext cx="1962642" cy="184662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10800" b="1" dirty="0">
                <a:solidFill>
                  <a:schemeClr val="accent2"/>
                </a:solidFill>
                <a:latin typeface="Open Sans"/>
                <a:cs typeface="Open Sans"/>
              </a:rPr>
              <a:t>25</a:t>
            </a:r>
            <a:endParaRPr lang="id-ID" sz="10800" b="1" dirty="0">
              <a:solidFill>
                <a:schemeClr val="accent2"/>
              </a:solidFill>
              <a:latin typeface="Open Sans"/>
              <a:cs typeface="Open Sans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2951203" y="6833035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Форма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2939349" y="8337119"/>
            <a:ext cx="2812583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 smtClean="0">
                <a:latin typeface="Lato Light"/>
                <a:cs typeface="Lato Light"/>
              </a:rPr>
              <a:t>Уровень образования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2940040" y="7560601"/>
            <a:ext cx="2812583" cy="52318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Квалификация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2950598" y="10145220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Срок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2575287" y="738196"/>
            <a:ext cx="193501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1"/>
                </a:solidFill>
                <a:cs typeface="Lato Light"/>
              </a:rPr>
              <a:t>Сварщик (ручной и частично механизированной сварки (наплавки)</a:t>
            </a:r>
          </a:p>
          <a:p>
            <a:pPr algn="ctr"/>
            <a:r>
              <a:rPr lang="ru-RU" sz="3200" dirty="0">
                <a:solidFill>
                  <a:schemeClr val="tx1">
                    <a:lumMod val="75000"/>
                  </a:schemeClr>
                </a:solidFill>
                <a:latin typeface="Lato Light"/>
                <a:cs typeface="Lato Light"/>
              </a:rPr>
              <a:t>Подготовка квалифицированных рабочих и служащих</a:t>
            </a:r>
          </a:p>
        </p:txBody>
      </p:sp>
      <p:cxnSp>
        <p:nvCxnSpPr>
          <p:cNvPr id="292" name="Straight Connector 291"/>
          <p:cNvCxnSpPr>
            <a:cxnSpLocks/>
          </p:cNvCxnSpPr>
          <p:nvPr/>
        </p:nvCxnSpPr>
        <p:spPr>
          <a:xfrm rot="5400000">
            <a:off x="12193398" y="1529002"/>
            <a:ext cx="0" cy="1313401"/>
          </a:xfrm>
          <a:prstGeom prst="line">
            <a:avLst/>
          </a:prstGeom>
          <a:ln w="381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D5D10C2-CC7E-4A53-913D-F32D5AF00798}"/>
              </a:ext>
            </a:extLst>
          </p:cNvPr>
          <p:cNvSpPr txBox="1"/>
          <p:nvPr/>
        </p:nvSpPr>
        <p:spPr>
          <a:xfrm>
            <a:off x="15885772" y="6858559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ОЧНАЯ (на платной основе)</a:t>
            </a:r>
            <a:endParaRPr lang="ru-RU" sz="2200" dirty="0"/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xmlns="" id="{7BE963E9-0DAD-4D1F-8067-7735F0838EB8}"/>
              </a:ext>
            </a:extLst>
          </p:cNvPr>
          <p:cNvSpPr txBox="1"/>
          <p:nvPr/>
        </p:nvSpPr>
        <p:spPr>
          <a:xfrm>
            <a:off x="15873311" y="7556954"/>
            <a:ext cx="60341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СВАРЩИК РУЧНОЙ ДУГОВОЙ СВАРКИ ПЛАВЯЩИМ ПОКРЫТЫМ ЭЛЕКТРОДОМ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xmlns="" id="{9C1C8112-E366-4344-8A37-29AC77D6124D}"/>
              </a:ext>
            </a:extLst>
          </p:cNvPr>
          <p:cNvSpPr txBox="1"/>
          <p:nvPr/>
        </p:nvSpPr>
        <p:spPr>
          <a:xfrm>
            <a:off x="15872642" y="8490304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Основное общее</a:t>
            </a:r>
            <a:endParaRPr lang="ru-RU" sz="2200" dirty="0"/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xmlns="" id="{9202D0E3-316F-4332-A23A-15927DE15B4B}"/>
              </a:ext>
            </a:extLst>
          </p:cNvPr>
          <p:cNvSpPr txBox="1"/>
          <p:nvPr/>
        </p:nvSpPr>
        <p:spPr>
          <a:xfrm>
            <a:off x="15875115" y="10223750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2 ГОДА 10 МЕСЯЦЕВ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58004"/>
            <a:ext cx="12024192" cy="78319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029007" y="11403198"/>
            <a:ext cx="85410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/>
              <a:t>Средний балл аттестата в </a:t>
            </a:r>
            <a:r>
              <a:rPr lang="ru-RU" sz="3000" dirty="0" smtClean="0"/>
              <a:t>2020 году </a:t>
            </a:r>
            <a:r>
              <a:rPr lang="ru-RU" sz="3000" dirty="0"/>
              <a:t>– </a:t>
            </a:r>
            <a:r>
              <a:rPr lang="ru-RU" sz="3000" dirty="0" smtClean="0"/>
              <a:t>3,64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31689554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5" grpId="0"/>
      <p:bldP spid="86" grpId="0"/>
      <p:bldP spid="117" grpId="0"/>
      <p:bldP spid="118" grpId="0"/>
      <p:bldP spid="119" grpId="0"/>
      <p:bldP spid="121" grpId="0"/>
      <p:bldP spid="3" grpId="0"/>
      <p:bldP spid="297" grpId="0"/>
      <p:bldP spid="298" grpId="0"/>
      <p:bldP spid="29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12951263" y="3624167"/>
            <a:ext cx="7353541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4000" b="1" dirty="0">
                <a:latin typeface="Lato Light"/>
                <a:cs typeface="Lato Light"/>
              </a:rPr>
              <a:t>ОСНОВНАЯ ИНФОРМАЦИЯ</a:t>
            </a:r>
            <a:endParaRPr lang="id-ID" sz="4000" b="1" dirty="0">
              <a:latin typeface="Lato Light"/>
              <a:cs typeface="Lato Ligh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5354598" y="4366582"/>
            <a:ext cx="5865363" cy="157469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400" dirty="0">
                <a:solidFill>
                  <a:schemeClr val="tx2"/>
                </a:solidFill>
                <a:latin typeface="Lato Light"/>
                <a:cs typeface="Lato Light"/>
              </a:rPr>
              <a:t>Количество бюджетных мест, представленных для данного направления.</a:t>
            </a:r>
            <a:endParaRPr lang="en-US" sz="2400" dirty="0">
              <a:latin typeface="Lato Light"/>
              <a:cs typeface="Lato Ligh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3029007" y="4195763"/>
            <a:ext cx="1962642" cy="184662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10800" b="1" dirty="0">
                <a:solidFill>
                  <a:schemeClr val="accent2"/>
                </a:solidFill>
                <a:latin typeface="Open Sans"/>
                <a:cs typeface="Open Sans"/>
              </a:rPr>
              <a:t>25</a:t>
            </a:r>
            <a:endParaRPr lang="id-ID" sz="10800" b="1" dirty="0">
              <a:solidFill>
                <a:schemeClr val="accent2"/>
              </a:solidFill>
              <a:latin typeface="Open Sans"/>
              <a:cs typeface="Open Sans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2951203" y="6833035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Форма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2939349" y="8337119"/>
            <a:ext cx="2812583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 smtClean="0">
                <a:latin typeface="Lato Light"/>
                <a:cs typeface="Lato Light"/>
              </a:rPr>
              <a:t>Уровень образования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2940040" y="7560601"/>
            <a:ext cx="2812583" cy="52318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Квалификация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2950598" y="10145220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Срок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1094014" y="738196"/>
            <a:ext cx="204324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1"/>
                </a:solidFill>
                <a:cs typeface="Lato Light"/>
              </a:rPr>
              <a:t>Мастер отделочных строительных и декоративных работ</a:t>
            </a:r>
          </a:p>
          <a:p>
            <a:pPr algn="ctr"/>
            <a:r>
              <a:rPr lang="ru-RU" sz="3200" dirty="0">
                <a:solidFill>
                  <a:schemeClr val="tx1">
                    <a:lumMod val="75000"/>
                  </a:schemeClr>
                </a:solidFill>
                <a:cs typeface="Lato Light"/>
              </a:rPr>
              <a:t>Подготовка квалифицированных рабочих и служащих</a:t>
            </a:r>
          </a:p>
        </p:txBody>
      </p:sp>
      <p:cxnSp>
        <p:nvCxnSpPr>
          <p:cNvPr id="292" name="Straight Connector 291"/>
          <p:cNvCxnSpPr>
            <a:cxnSpLocks/>
          </p:cNvCxnSpPr>
          <p:nvPr/>
        </p:nvCxnSpPr>
        <p:spPr>
          <a:xfrm rot="5400000">
            <a:off x="12193398" y="1529002"/>
            <a:ext cx="0" cy="1313401"/>
          </a:xfrm>
          <a:prstGeom prst="line">
            <a:avLst/>
          </a:prstGeom>
          <a:ln w="381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D5D10C2-CC7E-4A53-913D-F32D5AF00798}"/>
              </a:ext>
            </a:extLst>
          </p:cNvPr>
          <p:cNvSpPr txBox="1"/>
          <p:nvPr/>
        </p:nvSpPr>
        <p:spPr>
          <a:xfrm>
            <a:off x="15885772" y="6858559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ОЧНАЯ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xmlns="" id="{7BE963E9-0DAD-4D1F-8067-7735F0838EB8}"/>
              </a:ext>
            </a:extLst>
          </p:cNvPr>
          <p:cNvSpPr txBox="1"/>
          <p:nvPr/>
        </p:nvSpPr>
        <p:spPr>
          <a:xfrm>
            <a:off x="15873311" y="7556954"/>
            <a:ext cx="56531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ШТУКАТУР-МАЛЯР СТРОИТЕЛЬНЫЙ, ОБЛИЦОВЩИК-ПЛИТОЧНИК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xmlns="" id="{9C1C8112-E366-4344-8A37-29AC77D6124D}"/>
              </a:ext>
            </a:extLst>
          </p:cNvPr>
          <p:cNvSpPr txBox="1"/>
          <p:nvPr/>
        </p:nvSpPr>
        <p:spPr>
          <a:xfrm>
            <a:off x="15872642" y="8490304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Основное общее</a:t>
            </a:r>
            <a:endParaRPr lang="ru-RU" sz="2200" dirty="0"/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xmlns="" id="{9202D0E3-316F-4332-A23A-15927DE15B4B}"/>
              </a:ext>
            </a:extLst>
          </p:cNvPr>
          <p:cNvSpPr txBox="1"/>
          <p:nvPr/>
        </p:nvSpPr>
        <p:spPr>
          <a:xfrm>
            <a:off x="15875115" y="10223750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2 ГОДА 10 МЕСЯЦЕВ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0184"/>
            <a:ext cx="12024192" cy="801863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029007" y="11403198"/>
            <a:ext cx="85410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/>
              <a:t>Средний балл аттестата в </a:t>
            </a:r>
            <a:r>
              <a:rPr lang="ru-RU" sz="3000" dirty="0" smtClean="0"/>
              <a:t>2020 году </a:t>
            </a:r>
            <a:r>
              <a:rPr lang="ru-RU" sz="3000" dirty="0"/>
              <a:t>– </a:t>
            </a:r>
            <a:r>
              <a:rPr lang="ru-RU" sz="3000" dirty="0" smtClean="0"/>
              <a:t>3,72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0019089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5" grpId="0"/>
      <p:bldP spid="86" grpId="0"/>
      <p:bldP spid="117" grpId="0"/>
      <p:bldP spid="118" grpId="0"/>
      <p:bldP spid="119" grpId="0"/>
      <p:bldP spid="121" grpId="0"/>
      <p:bldP spid="3" grpId="0"/>
      <p:bldP spid="297" grpId="0"/>
      <p:bldP spid="298" grpId="0"/>
      <p:bldP spid="29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82"/>
          <p:cNvSpPr txBox="1"/>
          <p:nvPr/>
        </p:nvSpPr>
        <p:spPr>
          <a:xfrm>
            <a:off x="12951263" y="3624167"/>
            <a:ext cx="7353541" cy="80018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4000" b="1" dirty="0">
                <a:latin typeface="Lato Light"/>
                <a:cs typeface="Lato Light"/>
              </a:rPr>
              <a:t>ОСНОВНАЯ ИНФОРМАЦИЯ</a:t>
            </a:r>
            <a:endParaRPr lang="id-ID" sz="4000" b="1" dirty="0">
              <a:latin typeface="Lato Light"/>
              <a:cs typeface="Lato Ligh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5354598" y="4366582"/>
            <a:ext cx="5865363" cy="157469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400" dirty="0">
                <a:solidFill>
                  <a:schemeClr val="tx2"/>
                </a:solidFill>
                <a:latin typeface="Lato Light"/>
                <a:cs typeface="Lato Light"/>
              </a:rPr>
              <a:t>Количество бюджетных мест, представленных для данного направления.</a:t>
            </a:r>
            <a:endParaRPr lang="en-US" sz="2400" dirty="0">
              <a:latin typeface="Lato Light"/>
              <a:cs typeface="Lato Ligh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3029007" y="4195763"/>
            <a:ext cx="1962642" cy="1846623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r>
              <a:rPr lang="ru-RU" sz="10800" b="1" dirty="0">
                <a:solidFill>
                  <a:schemeClr val="accent2"/>
                </a:solidFill>
                <a:latin typeface="Open Sans"/>
                <a:cs typeface="Open Sans"/>
              </a:rPr>
              <a:t>25</a:t>
            </a:r>
            <a:endParaRPr lang="id-ID" sz="10800" b="1" dirty="0">
              <a:solidFill>
                <a:schemeClr val="accent2"/>
              </a:solidFill>
              <a:latin typeface="Open Sans"/>
              <a:cs typeface="Open Sans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2951203" y="6833035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Форма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12939349" y="8337119"/>
            <a:ext cx="2812583" cy="861738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 smtClean="0">
                <a:latin typeface="Lato Light"/>
                <a:cs typeface="Lato Light"/>
              </a:rPr>
              <a:t>Уровень образования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2940040" y="7560601"/>
            <a:ext cx="2812583" cy="523184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Квалификация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2950598" y="10145220"/>
            <a:ext cx="2812583" cy="523220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r>
              <a:rPr lang="ru-RU" sz="2200" b="1" dirty="0">
                <a:latin typeface="Lato Light"/>
                <a:cs typeface="Lato Light"/>
              </a:rPr>
              <a:t>Срок обучения</a:t>
            </a:r>
            <a:endParaRPr lang="en-US" sz="2200" b="1" dirty="0">
              <a:latin typeface="Lato Light"/>
              <a:cs typeface="Lato Light"/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5316078" y="779989"/>
            <a:ext cx="13745494" cy="17420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2134"/>
              </a:spcBef>
            </a:pPr>
            <a:r>
              <a:rPr lang="ru-RU" sz="4800" dirty="0">
                <a:solidFill>
                  <a:schemeClr val="accent1"/>
                </a:solidFill>
                <a:cs typeface="Lato Light"/>
              </a:rPr>
              <a:t>Мастер столярного и мебельного производства</a:t>
            </a:r>
            <a:endParaRPr lang="en-US" sz="4800" dirty="0">
              <a:solidFill>
                <a:schemeClr val="accent1"/>
              </a:solidFill>
              <a:cs typeface="Lato Light"/>
            </a:endParaRPr>
          </a:p>
          <a:p>
            <a:pPr algn="ctr"/>
            <a:r>
              <a:rPr lang="ru-RU" sz="3200" dirty="0">
                <a:solidFill>
                  <a:schemeClr val="tx1">
                    <a:lumMod val="75000"/>
                  </a:schemeClr>
                </a:solidFill>
                <a:cs typeface="Lato Light"/>
              </a:rPr>
              <a:t>Подготовка квалифицированных рабочих и служащих</a:t>
            </a:r>
          </a:p>
          <a:p>
            <a:pPr algn="ctr"/>
            <a:endParaRPr lang="ru-RU" sz="3200" dirty="0">
              <a:solidFill>
                <a:schemeClr val="tx1">
                  <a:lumMod val="75000"/>
                </a:schemeClr>
              </a:solidFill>
              <a:latin typeface="Lato Light"/>
              <a:cs typeface="Lato Light"/>
            </a:endParaRPr>
          </a:p>
        </p:txBody>
      </p:sp>
      <p:cxnSp>
        <p:nvCxnSpPr>
          <p:cNvPr id="292" name="Straight Connector 291"/>
          <p:cNvCxnSpPr>
            <a:cxnSpLocks/>
          </p:cNvCxnSpPr>
          <p:nvPr/>
        </p:nvCxnSpPr>
        <p:spPr>
          <a:xfrm rot="5400000">
            <a:off x="12193398" y="1529002"/>
            <a:ext cx="0" cy="1313401"/>
          </a:xfrm>
          <a:prstGeom prst="line">
            <a:avLst/>
          </a:prstGeom>
          <a:ln w="381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D5D10C2-CC7E-4A53-913D-F32D5AF00798}"/>
              </a:ext>
            </a:extLst>
          </p:cNvPr>
          <p:cNvSpPr txBox="1"/>
          <p:nvPr/>
        </p:nvSpPr>
        <p:spPr>
          <a:xfrm>
            <a:off x="15885772" y="6896659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ОЧНАЯ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xmlns="" id="{7BE963E9-0DAD-4D1F-8067-7735F0838EB8}"/>
              </a:ext>
            </a:extLst>
          </p:cNvPr>
          <p:cNvSpPr txBox="1"/>
          <p:nvPr/>
        </p:nvSpPr>
        <p:spPr>
          <a:xfrm>
            <a:off x="15873311" y="7515350"/>
            <a:ext cx="41682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СТОЛЯР-ОТДЕЛОЧНИК ИЗДЕЛИЙ ИЗ ДРЕВЕСИНЫ</a:t>
            </a:r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xmlns="" id="{9C1C8112-E366-4344-8A37-29AC77D6124D}"/>
              </a:ext>
            </a:extLst>
          </p:cNvPr>
          <p:cNvSpPr txBox="1"/>
          <p:nvPr/>
        </p:nvSpPr>
        <p:spPr>
          <a:xfrm>
            <a:off x="15872642" y="8509354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Основное общее</a:t>
            </a:r>
            <a:endParaRPr lang="ru-RU" sz="2200" dirty="0"/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xmlns="" id="{9202D0E3-316F-4332-A23A-15927DE15B4B}"/>
              </a:ext>
            </a:extLst>
          </p:cNvPr>
          <p:cNvSpPr txBox="1"/>
          <p:nvPr/>
        </p:nvSpPr>
        <p:spPr>
          <a:xfrm>
            <a:off x="15875115" y="10223750"/>
            <a:ext cx="41682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2 ГОДА 10 МЕСЯЦЕВ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56" y="2891093"/>
            <a:ext cx="12313468" cy="82115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029007" y="11397951"/>
            <a:ext cx="81909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/>
              <a:t>Средний балл аттестата в </a:t>
            </a:r>
            <a:r>
              <a:rPr lang="ru-RU" sz="3000" dirty="0" smtClean="0"/>
              <a:t>2020 </a:t>
            </a:r>
            <a:r>
              <a:rPr lang="ru-RU" sz="3000" dirty="0"/>
              <a:t>году – </a:t>
            </a:r>
            <a:r>
              <a:rPr lang="ru-RU" sz="3000" dirty="0" smtClean="0"/>
              <a:t>3,63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2966994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5" grpId="0"/>
      <p:bldP spid="86" grpId="0"/>
      <p:bldP spid="117" grpId="0"/>
      <p:bldP spid="118" grpId="0"/>
      <p:bldP spid="119" grpId="0"/>
      <p:bldP spid="121" grpId="0"/>
      <p:bldP spid="3" grpId="0"/>
      <p:bldP spid="297" grpId="0"/>
      <p:bldP spid="298" grpId="0"/>
      <p:bldP spid="2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12396" y="2838842"/>
            <a:ext cx="5994881" cy="729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ru-RU" sz="2800" b="1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Что такое </a:t>
            </a:r>
            <a:r>
              <a:rPr lang="en-US" sz="2800" b="1" dirty="0" err="1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WorldSkills</a:t>
            </a:r>
            <a:r>
              <a:rPr lang="en-US" sz="2800" b="1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Russia?</a:t>
            </a:r>
            <a:endParaRPr lang="ru-RU" sz="2800" b="1" dirty="0">
              <a:solidFill>
                <a:schemeClr val="accent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12193398" y="1057050"/>
            <a:ext cx="0" cy="1313401"/>
          </a:xfrm>
          <a:prstGeom prst="line">
            <a:avLst/>
          </a:prstGeom>
          <a:ln w="381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919D963E-C914-4317-9352-E1030DF02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825" y="4569156"/>
            <a:ext cx="12188824" cy="9146844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xmlns="" id="{8EAAC603-611E-475B-A89E-F856837A53FE}"/>
              </a:ext>
            </a:extLst>
          </p:cNvPr>
          <p:cNvSpPr txBox="1">
            <a:spLocks/>
          </p:cNvSpPr>
          <p:nvPr/>
        </p:nvSpPr>
        <p:spPr>
          <a:xfrm>
            <a:off x="612395" y="3580443"/>
            <a:ext cx="10258901" cy="3227770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Цель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WSR -</a:t>
            </a: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повышение престижа инженерно-технических и рабочих профессий и развитие профессионального образования путем гармонизации лучших практик и профессиональных стандартов во всем мире посредством организации и проведения конкурсов профессионального мастерства как в каждой стране, так и во всем мире в целом.</a:t>
            </a:r>
            <a:endParaRPr lang="ru-RU" sz="24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xmlns="" id="{3AB0CBA3-7BC8-4843-B4F3-E15572ED40CE}"/>
              </a:ext>
            </a:extLst>
          </p:cNvPr>
          <p:cNvSpPr txBox="1">
            <a:spLocks/>
          </p:cNvSpPr>
          <p:nvPr/>
        </p:nvSpPr>
        <p:spPr>
          <a:xfrm>
            <a:off x="18905220" y="2663699"/>
            <a:ext cx="5994881" cy="729779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8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Наши результаты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xmlns="" id="{479681E1-BF6A-4EEB-ABDB-146A4C09B787}"/>
              </a:ext>
            </a:extLst>
          </p:cNvPr>
          <p:cNvSpPr txBox="1">
            <a:spLocks/>
          </p:cNvSpPr>
          <p:nvPr/>
        </p:nvSpPr>
        <p:spPr>
          <a:xfrm>
            <a:off x="612396" y="7319356"/>
            <a:ext cx="7708051" cy="731702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Место </a:t>
            </a: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проведения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18905220" y="3393478"/>
            <a:ext cx="5457179" cy="1735823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 итогам чемпионата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WorldSkills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Russia 2020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наша команда заняла 7 призовых мест.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xmlns="" id="{64E61E02-28E5-41CD-B64D-D48D38FE6790}"/>
              </a:ext>
            </a:extLst>
          </p:cNvPr>
          <p:cNvSpPr txBox="1">
            <a:spLocks/>
          </p:cNvSpPr>
          <p:nvPr/>
        </p:nvSpPr>
        <p:spPr>
          <a:xfrm>
            <a:off x="612396" y="7921695"/>
            <a:ext cx="8786517" cy="1735823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400" dirty="0">
                <a:solidFill>
                  <a:schemeClr val="bg1">
                    <a:lumMod val="50000"/>
                  </a:schemeClr>
                </a:solidFill>
              </a:rPr>
              <a:t>Наш колледж принимает у себя площадки по направлению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“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</a:rPr>
              <a:t>Информационные и коммуникационные технологии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”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</a:rPr>
              <a:t>, а именно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:</a:t>
            </a:r>
            <a:endParaRPr lang="en-US" sz="2400" b="1" i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76E45FB-3E6B-4EEF-9767-AA1A402DCD3A}"/>
              </a:ext>
            </a:extLst>
          </p:cNvPr>
          <p:cNvSpPr txBox="1"/>
          <p:nvPr/>
        </p:nvSpPr>
        <p:spPr>
          <a:xfrm>
            <a:off x="5503340" y="220826"/>
            <a:ext cx="13370969" cy="1249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2134"/>
              </a:spcBef>
            </a:pPr>
            <a:r>
              <a:rPr lang="ru-RU" sz="48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Участие колледжа на </a:t>
            </a:r>
            <a:r>
              <a:rPr lang="en-US" sz="4800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WSR</a:t>
            </a:r>
          </a:p>
          <a:p>
            <a:pPr algn="ctr"/>
            <a:r>
              <a:rPr lang="ru-RU" sz="3200" dirty="0">
                <a:solidFill>
                  <a:schemeClr val="tx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Открытый региональный чемпионат </a:t>
            </a:r>
            <a:r>
              <a:rPr lang="ru-RU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«Молодые профессионалы»</a:t>
            </a:r>
            <a:endParaRPr lang="ru-RU" sz="3200" dirty="0">
              <a:solidFill>
                <a:schemeClr val="tx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0FFFC81F-9BDD-49A9-AC23-8053094B1C16}"/>
              </a:ext>
            </a:extLst>
          </p:cNvPr>
          <p:cNvSpPr/>
          <p:nvPr/>
        </p:nvSpPr>
        <p:spPr>
          <a:xfrm>
            <a:off x="10834438" y="2003928"/>
            <a:ext cx="324467" cy="3244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8ED4A0F7-991E-48D3-8E09-7A4AD29BF2FD}"/>
              </a:ext>
            </a:extLst>
          </p:cNvPr>
          <p:cNvSpPr/>
          <p:nvPr/>
        </p:nvSpPr>
        <p:spPr>
          <a:xfrm>
            <a:off x="11423678" y="2009586"/>
            <a:ext cx="324467" cy="3244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DFAAB8DC-4858-4088-BE0C-CA1742A22856}"/>
              </a:ext>
            </a:extLst>
          </p:cNvPr>
          <p:cNvSpPr/>
          <p:nvPr/>
        </p:nvSpPr>
        <p:spPr>
          <a:xfrm>
            <a:off x="13191398" y="2020424"/>
            <a:ext cx="324467" cy="3244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3767673F-97A8-41E8-BA4C-707FDA2FC2BB}"/>
              </a:ext>
            </a:extLst>
          </p:cNvPr>
          <p:cNvSpPr/>
          <p:nvPr/>
        </p:nvSpPr>
        <p:spPr>
          <a:xfrm>
            <a:off x="12012918" y="2003930"/>
            <a:ext cx="324467" cy="3244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7AADF30D-8FB9-4E40-91BA-C0E32D3AE0CE}"/>
              </a:ext>
            </a:extLst>
          </p:cNvPr>
          <p:cNvSpPr/>
          <p:nvPr/>
        </p:nvSpPr>
        <p:spPr>
          <a:xfrm>
            <a:off x="12602158" y="2003929"/>
            <a:ext cx="324467" cy="32446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986823" y="9793952"/>
            <a:ext cx="1380244" cy="1380244"/>
            <a:chOff x="7867683" y="9103830"/>
            <a:chExt cx="1380244" cy="1380244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xmlns="" id="{7AADF30D-8FB9-4E40-91BA-C0E32D3AE0CE}"/>
                </a:ext>
              </a:extLst>
            </p:cNvPr>
            <p:cNvSpPr/>
            <p:nvPr/>
          </p:nvSpPr>
          <p:spPr>
            <a:xfrm>
              <a:off x="7867683" y="9103830"/>
              <a:ext cx="1380244" cy="138024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xmlns="" id="{257B4D7B-E4D5-4B05-894A-75A13152D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4011" y="9420645"/>
              <a:ext cx="926163" cy="865321"/>
            </a:xfrm>
            <a:prstGeom prst="rect">
              <a:avLst/>
            </a:prstGeom>
          </p:spPr>
        </p:pic>
      </p:grpSp>
      <p:grpSp>
        <p:nvGrpSpPr>
          <p:cNvPr id="9" name="Группа 8"/>
          <p:cNvGrpSpPr/>
          <p:nvPr/>
        </p:nvGrpSpPr>
        <p:grpSpPr>
          <a:xfrm>
            <a:off x="3963513" y="9759010"/>
            <a:ext cx="1380244" cy="1380244"/>
            <a:chOff x="2994474" y="9793952"/>
            <a:chExt cx="1380244" cy="1380244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xmlns="" id="{DFAAB8DC-4858-4088-BE0C-CA1742A22856}"/>
                </a:ext>
              </a:extLst>
            </p:cNvPr>
            <p:cNvSpPr/>
            <p:nvPr/>
          </p:nvSpPr>
          <p:spPr>
            <a:xfrm>
              <a:off x="2994474" y="9793952"/>
              <a:ext cx="1380244" cy="138024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xmlns="" id="{28F77606-69BA-4F33-A938-C9D36F012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1262" y="10148067"/>
              <a:ext cx="901268" cy="700986"/>
            </a:xfrm>
            <a:prstGeom prst="rect">
              <a:avLst/>
            </a:prstGeom>
          </p:spPr>
        </p:pic>
      </p:grpSp>
      <p:grpSp>
        <p:nvGrpSpPr>
          <p:cNvPr id="8" name="Группа 7"/>
          <p:cNvGrpSpPr/>
          <p:nvPr/>
        </p:nvGrpSpPr>
        <p:grpSpPr>
          <a:xfrm>
            <a:off x="6940203" y="9750233"/>
            <a:ext cx="1380244" cy="1380244"/>
            <a:chOff x="5002125" y="9793952"/>
            <a:chExt cx="1380244" cy="1380244"/>
          </a:xfrm>
        </p:grpSpPr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xmlns="" id="{3767673F-97A8-41E8-BA4C-707FDA2FC2BB}"/>
                </a:ext>
              </a:extLst>
            </p:cNvPr>
            <p:cNvSpPr/>
            <p:nvPr/>
          </p:nvSpPr>
          <p:spPr>
            <a:xfrm>
              <a:off x="5002125" y="9793952"/>
              <a:ext cx="1380244" cy="138024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6927" y="10185843"/>
              <a:ext cx="910640" cy="585157"/>
            </a:xfrm>
            <a:prstGeom prst="rect">
              <a:avLst/>
            </a:prstGeom>
          </p:spPr>
        </p:pic>
      </p:grpSp>
      <p:grpSp>
        <p:nvGrpSpPr>
          <p:cNvPr id="7" name="Группа 6"/>
          <p:cNvGrpSpPr/>
          <p:nvPr/>
        </p:nvGrpSpPr>
        <p:grpSpPr>
          <a:xfrm>
            <a:off x="9910639" y="9744580"/>
            <a:ext cx="1380244" cy="1380244"/>
            <a:chOff x="7009776" y="9793952"/>
            <a:chExt cx="1380244" cy="1380244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xmlns="" id="{0FFFC81F-9BDD-49A9-AC23-8053094B1C16}"/>
                </a:ext>
              </a:extLst>
            </p:cNvPr>
            <p:cNvSpPr/>
            <p:nvPr/>
          </p:nvSpPr>
          <p:spPr>
            <a:xfrm>
              <a:off x="7009776" y="9793952"/>
              <a:ext cx="1380244" cy="138024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90010" y="10119039"/>
              <a:ext cx="819775" cy="782171"/>
            </a:xfrm>
            <a:prstGeom prst="rect">
              <a:avLst/>
            </a:prstGeom>
          </p:spPr>
        </p:pic>
      </p:grpSp>
      <p:sp>
        <p:nvSpPr>
          <p:cNvPr id="32" name="Subtitle 2">
            <a:extLst>
              <a:ext uri="{FF2B5EF4-FFF2-40B4-BE49-F238E27FC236}">
                <a16:creationId xmlns:a16="http://schemas.microsoft.com/office/drawing/2014/main" xmlns="" id="{64E61E02-28E5-41CD-B64D-D48D38FE6790}"/>
              </a:ext>
            </a:extLst>
          </p:cNvPr>
          <p:cNvSpPr txBox="1">
            <a:spLocks/>
          </p:cNvSpPr>
          <p:nvPr/>
        </p:nvSpPr>
        <p:spPr>
          <a:xfrm>
            <a:off x="315141" y="11223192"/>
            <a:ext cx="2722182" cy="753311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Сетевое и системное администрирование</a:t>
            </a:r>
            <a:endParaRPr lang="en-US" sz="1400" b="1" i="1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xmlns="" id="{64E61E02-28E5-41CD-B64D-D48D38FE6790}"/>
              </a:ext>
            </a:extLst>
          </p:cNvPr>
          <p:cNvSpPr txBox="1">
            <a:spLocks/>
          </p:cNvSpPr>
          <p:nvPr/>
        </p:nvSpPr>
        <p:spPr>
          <a:xfrm>
            <a:off x="3292544" y="11240746"/>
            <a:ext cx="2722182" cy="787872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Веб-дизайн </a:t>
            </a:r>
            <a:br>
              <a:rPr lang="ru-RU" sz="1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и разработка</a:t>
            </a:r>
            <a:endParaRPr lang="en-US" sz="1400" b="1" i="1" dirty="0"/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xmlns="" id="{64E61E02-28E5-41CD-B64D-D48D38FE6790}"/>
              </a:ext>
            </a:extLst>
          </p:cNvPr>
          <p:cNvSpPr txBox="1">
            <a:spLocks/>
          </p:cNvSpPr>
          <p:nvPr/>
        </p:nvSpPr>
        <p:spPr>
          <a:xfrm>
            <a:off x="6269947" y="11205388"/>
            <a:ext cx="2722182" cy="787872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IT-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решения для бизнеса на базе «1С:Предприятие 8»</a:t>
            </a:r>
            <a:endParaRPr lang="en-US" sz="1400" b="1" i="1" dirty="0"/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xmlns="" id="{64E61E02-28E5-41CD-B64D-D48D38FE6790}"/>
              </a:ext>
            </a:extLst>
          </p:cNvPr>
          <p:cNvSpPr txBox="1">
            <a:spLocks/>
          </p:cNvSpPr>
          <p:nvPr/>
        </p:nvSpPr>
        <p:spPr>
          <a:xfrm>
            <a:off x="9247350" y="11225934"/>
            <a:ext cx="2722182" cy="787872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Программные решения для бизнеса</a:t>
            </a:r>
            <a:endParaRPr 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20982687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uiExpand="1" build="p"/>
      <p:bldP spid="17" grpId="0" uiExpand="1" build="p"/>
      <p:bldP spid="18" grpId="0" uiExpand="1" build="p"/>
      <p:bldP spid="21" grpId="0" uiExpand="1" build="p"/>
      <p:bldP spid="22" grpId="0" uiExpand="1" build="p"/>
      <p:bldP spid="32" grpId="0" uiExpand="1" build="p"/>
      <p:bldP spid="33" grpId="0" uiExpand="1" build="p"/>
      <p:bldP spid="34" grpId="0" uiExpand="1" build="p"/>
      <p:bldP spid="3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275773"/>
            <a:ext cx="12344400" cy="143242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129252" y="2241755"/>
            <a:ext cx="7300452" cy="92324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xmlns="" id="{8EAAC603-611E-475B-A89E-F856837A53FE}"/>
              </a:ext>
            </a:extLst>
          </p:cNvPr>
          <p:cNvSpPr txBox="1">
            <a:spLocks/>
          </p:cNvSpPr>
          <p:nvPr/>
        </p:nvSpPr>
        <p:spPr>
          <a:xfrm>
            <a:off x="601035" y="2357636"/>
            <a:ext cx="8882916" cy="4321147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dirty="0" err="1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Абилимпикс</a:t>
            </a:r>
            <a:r>
              <a:rPr lang="ru-RU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 – чемпионат конкурсов проф. мастерства для людей с ограниченными возможностями.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806776" y="8466503"/>
            <a:ext cx="5994881" cy="2289437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000" dirty="0">
                <a:solidFill>
                  <a:schemeClr val="bg1"/>
                </a:solidFill>
              </a:rPr>
              <a:t>В колледже информационных технологий и строительства ведётся планомерная работа по обеспечению доступной среды для инвалидов и лиц с ограниченными возможностями здоровья.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806776" y="10833126"/>
            <a:ext cx="5994881" cy="1427662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000" dirty="0">
                <a:solidFill>
                  <a:schemeClr val="bg1"/>
                </a:solidFill>
              </a:rPr>
              <a:t>Закон Российской Федерации «О социальной защите инвалидов в РФ» от 24 ноября 1995 г. N 181-ФЗ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479681E1-BF6A-4EEB-ABDB-146A4C09B787}"/>
              </a:ext>
            </a:extLst>
          </p:cNvPr>
          <p:cNvSpPr txBox="1">
            <a:spLocks/>
          </p:cNvSpPr>
          <p:nvPr/>
        </p:nvSpPr>
        <p:spPr>
          <a:xfrm>
            <a:off x="17270890" y="2726461"/>
            <a:ext cx="5994881" cy="729779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800" b="1" dirty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Подготовка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17270889" y="3444826"/>
            <a:ext cx="5994881" cy="2720132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Наш колледж проводит </a:t>
            </a:r>
            <a:r>
              <a:rPr lang="ru-RU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всеразличные</a:t>
            </a: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мероприятия, направленные на подготовку участников к чемпионату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  <a:r>
              <a:rPr lang="ru-RU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Абилимпикс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среди школьников.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479681E1-BF6A-4EEB-ABDB-146A4C09B787}"/>
              </a:ext>
            </a:extLst>
          </p:cNvPr>
          <p:cNvSpPr txBox="1">
            <a:spLocks/>
          </p:cNvSpPr>
          <p:nvPr/>
        </p:nvSpPr>
        <p:spPr>
          <a:xfrm>
            <a:off x="17270888" y="8903165"/>
            <a:ext cx="5994881" cy="729779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800" b="1" dirty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Площадка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17270887" y="9621530"/>
            <a:ext cx="5994881" cy="2203067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 базе нашего колледжа проводится чемпионат среди юниоров по компетенции </a:t>
            </a:r>
            <a:r>
              <a:rPr lang="ru-RU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веб-дизайн.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15092" y="849029"/>
            <a:ext cx="1127912" cy="97138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806776" y="6696528"/>
            <a:ext cx="12954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1" t="-511" r="27856" b="233"/>
          <a:stretch/>
        </p:blipFill>
        <p:spPr>
          <a:xfrm>
            <a:off x="9129250" y="2159799"/>
            <a:ext cx="7300453" cy="941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702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uiExpand="1" build="p"/>
      <p:bldP spid="8" grpId="0" uiExpand="1" build="p"/>
      <p:bldP spid="9" grpId="0" uiExpand="1" build="p"/>
      <p:bldP spid="10" grpId="0" uiExpand="1" build="p"/>
      <p:bldP spid="11" grpId="0" uiExpand="1" build="p"/>
      <p:bldP spid="1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275773"/>
            <a:ext cx="12344400" cy="1432428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129252" y="2241755"/>
            <a:ext cx="7300452" cy="9232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xmlns="" id="{8EAAC603-611E-475B-A89E-F856837A53FE}"/>
              </a:ext>
            </a:extLst>
          </p:cNvPr>
          <p:cNvSpPr txBox="1">
            <a:spLocks/>
          </p:cNvSpPr>
          <p:nvPr/>
        </p:nvSpPr>
        <p:spPr>
          <a:xfrm>
            <a:off x="532455" y="2281292"/>
            <a:ext cx="8882916" cy="4321147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Билет в будущее – программа ранней профориентации учащихся </a:t>
            </a:r>
            <a:br>
              <a:rPr lang="ru-RU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6-11 классов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806776" y="8466503"/>
            <a:ext cx="5994881" cy="3888208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000" dirty="0">
                <a:solidFill>
                  <a:schemeClr val="bg1"/>
                </a:solidFill>
              </a:rPr>
              <a:t>Ежегодно, в рамках проекта </a:t>
            </a:r>
            <a:r>
              <a:rPr lang="ru-RU" sz="2000" b="1" dirty="0">
                <a:solidFill>
                  <a:schemeClr val="bg1"/>
                </a:solidFill>
              </a:rPr>
              <a:t>«Билет в будущее» </a:t>
            </a:r>
            <a:r>
              <a:rPr lang="ru-RU" sz="2000" dirty="0">
                <a:solidFill>
                  <a:schemeClr val="bg1"/>
                </a:solidFill>
              </a:rPr>
              <a:t>проводятся </a:t>
            </a:r>
            <a:r>
              <a:rPr lang="ru-RU" sz="2000" dirty="0" err="1">
                <a:solidFill>
                  <a:schemeClr val="bg1"/>
                </a:solidFill>
              </a:rPr>
              <a:t>профориентационные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квесты</a:t>
            </a:r>
            <a:r>
              <a:rPr lang="ru-RU" sz="2000" dirty="0">
                <a:solidFill>
                  <a:schemeClr val="bg1"/>
                </a:solidFill>
              </a:rPr>
              <a:t>, профессиональные пробы, а также мастер-классы с мудрыми и опытными наставниками. </a:t>
            </a:r>
          </a:p>
          <a:p>
            <a:pPr>
              <a:lnSpc>
                <a:spcPct val="140000"/>
              </a:lnSpc>
            </a:pPr>
            <a:r>
              <a:rPr lang="ru-RU" sz="2000" dirty="0">
                <a:solidFill>
                  <a:schemeClr val="bg1"/>
                </a:solidFill>
              </a:rPr>
              <a:t>Цель проекта – формирование осознанности школьников в выборе своей профессиональной деятельности.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479681E1-BF6A-4EEB-ABDB-146A4C09B787}"/>
              </a:ext>
            </a:extLst>
          </p:cNvPr>
          <p:cNvSpPr txBox="1">
            <a:spLocks/>
          </p:cNvSpPr>
          <p:nvPr/>
        </p:nvSpPr>
        <p:spPr>
          <a:xfrm>
            <a:off x="17270890" y="2726461"/>
            <a:ext cx="5994881" cy="729779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800" b="1" dirty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Возможности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17270889" y="3444826"/>
            <a:ext cx="6185891" cy="7630194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Каждое лето на базе нашего колледжа проходит сетевая </a:t>
            </a:r>
            <a:r>
              <a:rPr lang="ru-RU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профориентационная</a:t>
            </a: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школа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Ориентир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>
              <a:lnSpc>
                <a:spcPct val="140000"/>
              </a:lnSpc>
            </a:pP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Участникам дана возможность попробовать себя в пяти разных профессиях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b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ru-RU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Сетевое и системное администрирование</a:t>
            </a:r>
            <a:br>
              <a:rPr lang="ru-RU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Программирования</a:t>
            </a:r>
            <a:br>
              <a:rPr lang="ru-RU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Веб-дизайн</a:t>
            </a:r>
            <a:br>
              <a:rPr lang="ru-RU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Малярное дело</a:t>
            </a:r>
            <a:br>
              <a:rPr lang="ru-RU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Деревообработка и столярное производство</a:t>
            </a:r>
            <a:endParaRPr lang="en-US" sz="2400" b="1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15092" y="849029"/>
            <a:ext cx="1127912" cy="97138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806776" y="6696528"/>
            <a:ext cx="12954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12965589" y="490108"/>
            <a:ext cx="7799403" cy="1563469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Сетевая </a:t>
            </a:r>
            <a:r>
              <a:rPr lang="ru-RU" sz="32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профориентационная</a:t>
            </a:r>
            <a:r>
              <a:rPr lang="ru-RU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школа</a:t>
            </a:r>
            <a:r>
              <a:rPr lang="en-US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“</a:t>
            </a:r>
            <a:r>
              <a:rPr lang="ru-RU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Ориентир</a:t>
            </a:r>
            <a:r>
              <a:rPr lang="en-US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  <a:r>
              <a:rPr lang="ru-RU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0" t="-939" r="8203" b="1416"/>
          <a:stretch/>
        </p:blipFill>
        <p:spPr>
          <a:xfrm>
            <a:off x="9102249" y="2090237"/>
            <a:ext cx="7404750" cy="938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372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uiExpand="1" build="p"/>
      <p:bldP spid="9" grpId="0" uiExpand="1" build="p"/>
      <p:bldP spid="10" grpId="0" uiExpand="1" build="p"/>
      <p:bldP spid="18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-275773"/>
            <a:ext cx="12344400" cy="143242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129252" y="2241755"/>
            <a:ext cx="7300452" cy="9232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xmlns="" id="{8EAAC603-611E-475B-A89E-F856837A53FE}"/>
              </a:ext>
            </a:extLst>
          </p:cNvPr>
          <p:cNvSpPr txBox="1">
            <a:spLocks/>
          </p:cNvSpPr>
          <p:nvPr/>
        </p:nvSpPr>
        <p:spPr>
          <a:xfrm>
            <a:off x="806775" y="2241755"/>
            <a:ext cx="8882916" cy="4202011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dirty="0">
                <a:solidFill>
                  <a:schemeClr val="bg1"/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Наш колледж принимает активное участие в государственной программе </a:t>
            </a:r>
            <a:r>
              <a:rPr lang="ru-RU" dirty="0">
                <a:solidFill>
                  <a:schemeClr val="bg1"/>
                </a:solidFill>
                <a:latin typeface="+mn-lt"/>
              </a:rPr>
              <a:t>«Доступная среда»</a:t>
            </a:r>
            <a:endParaRPr lang="ru-RU" dirty="0">
              <a:solidFill>
                <a:schemeClr val="bg1"/>
              </a:solidFill>
              <a:latin typeface="+mn-lt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806776" y="8466503"/>
            <a:ext cx="5994881" cy="2289437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000" dirty="0">
                <a:solidFill>
                  <a:schemeClr val="bg1"/>
                </a:solidFill>
              </a:rPr>
              <a:t>В колледже информационных технологий и строительства ведётся планомерная работа по обеспечению доступной среды для инвалидов и лиц с ограниченными возможностями здоровья.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806776" y="10833126"/>
            <a:ext cx="5994881" cy="1427662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000" dirty="0">
                <a:solidFill>
                  <a:schemeClr val="bg1"/>
                </a:solidFill>
              </a:rPr>
              <a:t>Закон Российской Федерации «О социальной защите инвалидов в РФ» от 24 ноября 1995 г. N 181-ФЗ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479681E1-BF6A-4EEB-ABDB-146A4C09B787}"/>
              </a:ext>
            </a:extLst>
          </p:cNvPr>
          <p:cNvSpPr txBox="1">
            <a:spLocks/>
          </p:cNvSpPr>
          <p:nvPr/>
        </p:nvSpPr>
        <p:spPr>
          <a:xfrm>
            <a:off x="17270890" y="2292121"/>
            <a:ext cx="5994881" cy="729779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Пандусы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17270889" y="3010486"/>
            <a:ext cx="5994881" cy="1676256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Позволяют маломобильным группам граждан преодолевать лестницы и прочие препятствия.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479681E1-BF6A-4EEB-ABDB-146A4C09B787}"/>
              </a:ext>
            </a:extLst>
          </p:cNvPr>
          <p:cNvSpPr txBox="1">
            <a:spLocks/>
          </p:cNvSpPr>
          <p:nvPr/>
        </p:nvSpPr>
        <p:spPr>
          <a:xfrm>
            <a:off x="17270889" y="5634185"/>
            <a:ext cx="6183471" cy="729779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Адаптированные санузлы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17270888" y="6352550"/>
            <a:ext cx="5994881" cy="2203067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Оборудованы специальной сантехникой, поручнями, держателями и тактильными указателями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xmlns="" id="{479681E1-BF6A-4EEB-ABDB-146A4C09B787}"/>
              </a:ext>
            </a:extLst>
          </p:cNvPr>
          <p:cNvSpPr txBox="1">
            <a:spLocks/>
          </p:cNvSpPr>
          <p:nvPr/>
        </p:nvSpPr>
        <p:spPr>
          <a:xfrm>
            <a:off x="17270890" y="9169986"/>
            <a:ext cx="5994881" cy="1322057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Комплексные тактильные таблички с азбукой Брайля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xmlns="" id="{DAEB6B7A-AC16-4CAD-B5C4-07328ED6DF28}"/>
              </a:ext>
            </a:extLst>
          </p:cNvPr>
          <p:cNvSpPr txBox="1">
            <a:spLocks/>
          </p:cNvSpPr>
          <p:nvPr/>
        </p:nvSpPr>
        <p:spPr>
          <a:xfrm>
            <a:off x="17270887" y="10352038"/>
            <a:ext cx="5994881" cy="1168938"/>
          </a:xfrm>
          <a:prstGeom prst="rect">
            <a:avLst/>
          </a:prstGeom>
        </p:spPr>
        <p:txBody>
          <a:bodyPr vert="horz" wrap="square" lIns="182843" tIns="91422" rIns="182843" bIns="91422" rtlCol="0">
            <a:spAutoFit/>
          </a:bodyPr>
          <a:lstStyle>
            <a:lvl1pPr marL="0" indent="0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lang="en-US" sz="48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1pPr>
            <a:lvl2pPr marL="914217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0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2pPr>
            <a:lvl3pPr marL="1828434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6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3pPr>
            <a:lvl4pPr marL="2742651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 smtClean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4pPr>
            <a:lvl5pPr marL="3656868" indent="0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dirty="0">
                <a:solidFill>
                  <a:schemeClr val="tx1"/>
                </a:solidFill>
                <a:effectLst/>
                <a:latin typeface="Lato Light"/>
                <a:ea typeface="+mn-ea"/>
                <a:cs typeface="Lato Light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ru-RU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Предназначены для слабовидящих людей. 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15092" y="849029"/>
            <a:ext cx="1127912" cy="97138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015092" y="6696528"/>
            <a:ext cx="12954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F9425CF4-0765-4986-B408-77EC1E7F4E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6" r="43148"/>
          <a:stretch/>
        </p:blipFill>
        <p:spPr>
          <a:xfrm>
            <a:off x="9129252" y="2241755"/>
            <a:ext cx="7300452" cy="923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3514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uiExpand="1" build="p"/>
      <p:bldP spid="8" grpId="0" uiExpand="1" build="p"/>
      <p:bldP spid="9" grpId="0" uiExpand="1" build="p"/>
      <p:bldP spid="10" grpId="0" uiExpand="1" build="p"/>
      <p:bldP spid="11" grpId="0" uiExpand="1" build="p"/>
      <p:bldP spid="12" grpId="0" uiExpand="1" build="p"/>
      <p:bldP spid="13" grpId="0" uiExpand="1" build="p"/>
      <p:bldP spid="1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3958"/>
          <p:cNvSpPr/>
          <p:nvPr/>
        </p:nvSpPr>
        <p:spPr>
          <a:xfrm>
            <a:off x="5764300" y="3337461"/>
            <a:ext cx="3692648" cy="2652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0214" y="9302"/>
                  <a:pt x="13014" y="2102"/>
                  <a:pt x="0" y="0"/>
                </a:cubicBez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182843" tIns="91422" rIns="182843" bIns="91422"/>
          <a:lstStyle/>
          <a:p>
            <a:pPr lvl="0"/>
            <a:endParaRPr dirty="0">
              <a:latin typeface="Calibri Light"/>
            </a:endParaRPr>
          </a:p>
        </p:txBody>
      </p:sp>
      <p:sp>
        <p:nvSpPr>
          <p:cNvPr id="223" name="Shape 3959"/>
          <p:cNvSpPr/>
          <p:nvPr/>
        </p:nvSpPr>
        <p:spPr>
          <a:xfrm>
            <a:off x="5865873" y="8984744"/>
            <a:ext cx="3591075" cy="209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160" extrusionOk="0">
                <a:moveTo>
                  <a:pt x="21600" y="0"/>
                </a:moveTo>
                <a:cubicBezTo>
                  <a:pt x="15161" y="16259"/>
                  <a:pt x="7961" y="21600"/>
                  <a:pt x="0" y="16023"/>
                </a:cubicBez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182843" tIns="91422" rIns="182843" bIns="91422"/>
          <a:lstStyle/>
          <a:p>
            <a:pPr lvl="0"/>
            <a:endParaRPr dirty="0">
              <a:latin typeface="Calibri Light"/>
            </a:endParaRPr>
          </a:p>
        </p:txBody>
      </p:sp>
      <p:sp>
        <p:nvSpPr>
          <p:cNvPr id="224" name="Shape 3960"/>
          <p:cNvSpPr/>
          <p:nvPr/>
        </p:nvSpPr>
        <p:spPr>
          <a:xfrm>
            <a:off x="5662726" y="6944261"/>
            <a:ext cx="2962062" cy="592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185" y="8290"/>
                  <a:pt x="11985" y="1090"/>
                  <a:pt x="0" y="0"/>
                </a:cubicBez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182843" tIns="91422" rIns="182843" bIns="91422"/>
          <a:lstStyle/>
          <a:p>
            <a:pPr lvl="0"/>
            <a:endParaRPr dirty="0">
              <a:latin typeface="Calibri Light"/>
            </a:endParaRPr>
          </a:p>
        </p:txBody>
      </p:sp>
      <p:sp>
        <p:nvSpPr>
          <p:cNvPr id="225" name="Shape 3961"/>
          <p:cNvSpPr/>
          <p:nvPr/>
        </p:nvSpPr>
        <p:spPr>
          <a:xfrm>
            <a:off x="14920704" y="3337461"/>
            <a:ext cx="4225909" cy="2652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386" y="9302"/>
                  <a:pt x="8586" y="2102"/>
                  <a:pt x="21600" y="0"/>
                </a:cubicBez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182843" tIns="91422" rIns="182843" bIns="91422"/>
          <a:lstStyle/>
          <a:p>
            <a:pPr lvl="0"/>
            <a:endParaRPr dirty="0">
              <a:latin typeface="Calibri Light"/>
            </a:endParaRPr>
          </a:p>
        </p:txBody>
      </p:sp>
      <p:sp>
        <p:nvSpPr>
          <p:cNvPr id="226" name="Shape 3962"/>
          <p:cNvSpPr/>
          <p:nvPr/>
        </p:nvSpPr>
        <p:spPr>
          <a:xfrm>
            <a:off x="14902307" y="8984744"/>
            <a:ext cx="4117337" cy="2099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160" extrusionOk="0">
                <a:moveTo>
                  <a:pt x="0" y="0"/>
                </a:moveTo>
                <a:cubicBezTo>
                  <a:pt x="6439" y="16259"/>
                  <a:pt x="13639" y="21600"/>
                  <a:pt x="21600" y="16023"/>
                </a:cubicBez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182843" tIns="91422" rIns="182843" bIns="91422"/>
          <a:lstStyle/>
          <a:p>
            <a:pPr lvl="0"/>
            <a:endParaRPr dirty="0">
              <a:latin typeface="Calibri Light"/>
            </a:endParaRPr>
          </a:p>
        </p:txBody>
      </p:sp>
      <p:sp>
        <p:nvSpPr>
          <p:cNvPr id="227" name="Shape 3963"/>
          <p:cNvSpPr/>
          <p:nvPr/>
        </p:nvSpPr>
        <p:spPr>
          <a:xfrm>
            <a:off x="15702853" y="6944261"/>
            <a:ext cx="3189827" cy="592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2415" y="8290"/>
                  <a:pt x="9615" y="1090"/>
                  <a:pt x="21600" y="0"/>
                </a:cubicBez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182843" tIns="91422" rIns="182843" bIns="91422"/>
          <a:lstStyle/>
          <a:p>
            <a:pPr lvl="0"/>
            <a:endParaRPr dirty="0">
              <a:latin typeface="Calibri Light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931549" y="3704307"/>
            <a:ext cx="3058095" cy="1050636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latin typeface="Lato Light"/>
                <a:cs typeface="Lato Light"/>
              </a:rPr>
              <a:t>Программное обеспечение</a:t>
            </a:r>
            <a:endParaRPr lang="en-US" sz="2000" dirty="0">
              <a:latin typeface="Lato Light"/>
              <a:cs typeface="Lato Ligh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526196" y="3311764"/>
            <a:ext cx="3876628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ru-RU" sz="3200" b="1" dirty="0">
                <a:cs typeface="Lato Light"/>
              </a:rPr>
              <a:t>1С</a:t>
            </a:r>
            <a:r>
              <a:rPr lang="en-US" sz="3200" b="1" dirty="0">
                <a:cs typeface="Lato Light"/>
              </a:rPr>
              <a:t>: </a:t>
            </a:r>
            <a:r>
              <a:rPr lang="ru-RU" sz="3200" b="1" dirty="0">
                <a:cs typeface="Lato Light"/>
              </a:rPr>
              <a:t>Северо-Запад</a:t>
            </a:r>
            <a:endParaRPr lang="id-ID" sz="3200" b="1" dirty="0">
              <a:cs typeface="Lato Light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334778" y="6804225"/>
            <a:ext cx="3251748" cy="1050636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latin typeface="Lato Light"/>
                <a:cs typeface="Lato Light"/>
              </a:rPr>
              <a:t>Телекоммуникационное оборудование</a:t>
            </a:r>
            <a:endParaRPr lang="en-US" sz="2000" dirty="0">
              <a:latin typeface="Lato Light"/>
              <a:cs typeface="Lato Ligh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529196" y="6411682"/>
            <a:ext cx="2829482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en-US" sz="3200" b="1" dirty="0">
                <a:cs typeface="Lato Light"/>
              </a:rPr>
              <a:t>D-Link Trade</a:t>
            </a:r>
            <a:endParaRPr lang="id-ID" sz="3200" b="1" dirty="0">
              <a:cs typeface="Lato Ligh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0057514" y="2918458"/>
            <a:ext cx="1244113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ru-RU" sz="3200" b="1" dirty="0">
                <a:cs typeface="Lato Light"/>
              </a:rPr>
              <a:t>МТС</a:t>
            </a:r>
            <a:endParaRPr lang="id-ID" sz="3200" b="1" dirty="0">
              <a:cs typeface="Lato Light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715926" y="10314050"/>
            <a:ext cx="3058095" cy="1050636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latin typeface="Lato Light"/>
                <a:cs typeface="Lato Light"/>
              </a:rPr>
              <a:t>Программное обеспечение</a:t>
            </a:r>
            <a:endParaRPr lang="en-US" sz="2000" dirty="0">
              <a:latin typeface="Lato Light"/>
              <a:cs typeface="Lato Ligh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521133" y="9921507"/>
            <a:ext cx="1455517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en-US" sz="3200" b="1" dirty="0">
                <a:latin typeface="Lato Light"/>
                <a:cs typeface="Lato Light"/>
              </a:rPr>
              <a:t>KODE</a:t>
            </a:r>
            <a:endParaRPr lang="id-ID" sz="3200" b="1" dirty="0">
              <a:latin typeface="Lato Light"/>
              <a:cs typeface="Lato Light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9541446" y="7052548"/>
            <a:ext cx="3058095" cy="588971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000" dirty="0">
                <a:latin typeface="Lato Light"/>
                <a:cs typeface="Lato Light"/>
              </a:rPr>
              <a:t>IT</a:t>
            </a:r>
            <a:r>
              <a:rPr lang="ru-RU" sz="2000" dirty="0">
                <a:latin typeface="Lato Light"/>
                <a:cs typeface="Lato Light"/>
              </a:rPr>
              <a:t>-компания</a:t>
            </a:r>
            <a:endParaRPr lang="en-US" sz="2000" dirty="0">
              <a:latin typeface="Lato Light"/>
              <a:cs typeface="Lato Ligh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9310018" y="6633545"/>
            <a:ext cx="3528776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ru-RU" sz="3200" b="1" dirty="0">
                <a:cs typeface="Lato Light"/>
              </a:rPr>
              <a:t>1С</a:t>
            </a:r>
            <a:r>
              <a:rPr lang="en-US" sz="3200" b="1" dirty="0">
                <a:cs typeface="Lato Light"/>
              </a:rPr>
              <a:t>: </a:t>
            </a:r>
            <a:r>
              <a:rPr lang="ru-RU" sz="3200" b="1" dirty="0">
                <a:cs typeface="Lato Light"/>
              </a:rPr>
              <a:t>Первый Бит</a:t>
            </a:r>
            <a:endParaRPr lang="id-ID" sz="3200" b="1" dirty="0">
              <a:cs typeface="Lato Light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8622859" y="9904838"/>
            <a:ext cx="4117337" cy="1050636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latin typeface="Lato Light"/>
                <a:cs typeface="Lato Light"/>
              </a:rPr>
              <a:t>Программа дополнительного образования</a:t>
            </a:r>
            <a:endParaRPr lang="en-US" sz="2000" dirty="0">
              <a:latin typeface="Lato Light"/>
              <a:cs typeface="Lato Ligh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8506257" y="9512295"/>
            <a:ext cx="4379779" cy="677072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en-US" sz="3200" b="1" dirty="0">
                <a:cs typeface="Lato Light"/>
              </a:rPr>
              <a:t>IT </a:t>
            </a:r>
            <a:r>
              <a:rPr lang="ru-RU" sz="3200" b="1" dirty="0">
                <a:cs typeface="Lato Light"/>
              </a:rPr>
              <a:t>Школа </a:t>
            </a:r>
            <a:r>
              <a:rPr lang="en-US" sz="3200" b="1" dirty="0">
                <a:cs typeface="Lato Light"/>
              </a:rPr>
              <a:t>SAMSUNG</a:t>
            </a:r>
            <a:endParaRPr lang="id-ID" sz="3200" b="1" dirty="0">
              <a:cs typeface="Lato Light"/>
            </a:endParaRPr>
          </a:p>
        </p:txBody>
      </p:sp>
      <p:sp>
        <p:nvSpPr>
          <p:cNvPr id="104" name="Freeform 171"/>
          <p:cNvSpPr>
            <a:spLocks noEditPoints="1"/>
          </p:cNvSpPr>
          <p:nvPr/>
        </p:nvSpPr>
        <p:spPr bwMode="auto">
          <a:xfrm>
            <a:off x="20353284" y="8721886"/>
            <a:ext cx="681273" cy="625122"/>
          </a:xfrm>
          <a:custGeom>
            <a:avLst/>
            <a:gdLst/>
            <a:ahLst/>
            <a:cxnLst>
              <a:cxn ang="0">
                <a:pos x="148" y="44"/>
              </a:cxn>
              <a:cxn ang="0">
                <a:pos x="148" y="2"/>
              </a:cxn>
              <a:cxn ang="0">
                <a:pos x="126" y="2"/>
              </a:cxn>
              <a:cxn ang="0">
                <a:pos x="126" y="26"/>
              </a:cxn>
              <a:cxn ang="0">
                <a:pos x="90" y="0"/>
              </a:cxn>
              <a:cxn ang="0">
                <a:pos x="0" y="70"/>
              </a:cxn>
              <a:cxn ang="0">
                <a:pos x="15" y="87"/>
              </a:cxn>
              <a:cxn ang="0">
                <a:pos x="24" y="81"/>
              </a:cxn>
              <a:cxn ang="0">
                <a:pos x="24" y="167"/>
              </a:cxn>
              <a:cxn ang="0">
                <a:pos x="158" y="167"/>
              </a:cxn>
              <a:cxn ang="0">
                <a:pos x="158" y="81"/>
              </a:cxn>
              <a:cxn ang="0">
                <a:pos x="168" y="87"/>
              </a:cxn>
              <a:cxn ang="0">
                <a:pos x="182" y="70"/>
              </a:cxn>
              <a:cxn ang="0">
                <a:pos x="148" y="44"/>
              </a:cxn>
              <a:cxn ang="0">
                <a:pos x="145" y="154"/>
              </a:cxn>
              <a:cxn ang="0">
                <a:pos x="115" y="154"/>
              </a:cxn>
              <a:cxn ang="0">
                <a:pos x="115" y="104"/>
              </a:cxn>
              <a:cxn ang="0">
                <a:pos x="68" y="104"/>
              </a:cxn>
              <a:cxn ang="0">
                <a:pos x="68" y="154"/>
              </a:cxn>
              <a:cxn ang="0">
                <a:pos x="37" y="154"/>
              </a:cxn>
              <a:cxn ang="0">
                <a:pos x="37" y="71"/>
              </a:cxn>
              <a:cxn ang="0">
                <a:pos x="90" y="31"/>
              </a:cxn>
              <a:cxn ang="0">
                <a:pos x="145" y="71"/>
              </a:cxn>
              <a:cxn ang="0">
                <a:pos x="145" y="154"/>
              </a:cxn>
            </a:cxnLst>
            <a:rect l="0" t="0" r="r" b="b"/>
            <a:pathLst>
              <a:path w="182" h="167">
                <a:moveTo>
                  <a:pt x="148" y="44"/>
                </a:moveTo>
                <a:lnTo>
                  <a:pt x="148" y="2"/>
                </a:lnTo>
                <a:lnTo>
                  <a:pt x="126" y="2"/>
                </a:lnTo>
                <a:lnTo>
                  <a:pt x="126" y="26"/>
                </a:lnTo>
                <a:lnTo>
                  <a:pt x="90" y="0"/>
                </a:lnTo>
                <a:lnTo>
                  <a:pt x="0" y="70"/>
                </a:lnTo>
                <a:lnTo>
                  <a:pt x="15" y="87"/>
                </a:lnTo>
                <a:lnTo>
                  <a:pt x="24" y="81"/>
                </a:lnTo>
                <a:lnTo>
                  <a:pt x="24" y="167"/>
                </a:lnTo>
                <a:lnTo>
                  <a:pt x="158" y="167"/>
                </a:lnTo>
                <a:lnTo>
                  <a:pt x="158" y="81"/>
                </a:lnTo>
                <a:lnTo>
                  <a:pt x="168" y="87"/>
                </a:lnTo>
                <a:lnTo>
                  <a:pt x="182" y="70"/>
                </a:lnTo>
                <a:lnTo>
                  <a:pt x="148" y="44"/>
                </a:lnTo>
                <a:close/>
                <a:moveTo>
                  <a:pt x="145" y="154"/>
                </a:moveTo>
                <a:lnTo>
                  <a:pt x="115" y="154"/>
                </a:lnTo>
                <a:lnTo>
                  <a:pt x="115" y="104"/>
                </a:lnTo>
                <a:lnTo>
                  <a:pt x="68" y="104"/>
                </a:lnTo>
                <a:lnTo>
                  <a:pt x="68" y="154"/>
                </a:lnTo>
                <a:lnTo>
                  <a:pt x="37" y="154"/>
                </a:lnTo>
                <a:lnTo>
                  <a:pt x="37" y="71"/>
                </a:lnTo>
                <a:lnTo>
                  <a:pt x="90" y="31"/>
                </a:lnTo>
                <a:lnTo>
                  <a:pt x="145" y="71"/>
                </a:lnTo>
                <a:lnTo>
                  <a:pt x="145" y="154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19146613" y="3390381"/>
            <a:ext cx="3058095" cy="1050636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latin typeface="Lato Light"/>
                <a:cs typeface="Lato Light"/>
              </a:rPr>
              <a:t>Связь и  экосистема цифровых сервисов</a:t>
            </a:r>
            <a:endParaRPr lang="en-US" sz="2000" dirty="0">
              <a:latin typeface="Lato Light"/>
              <a:cs typeface="Lato Light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rot="5400000">
            <a:off x="12193398" y="1529002"/>
            <a:ext cx="0" cy="1313401"/>
          </a:xfrm>
          <a:prstGeom prst="line">
            <a:avLst/>
          </a:prstGeom>
          <a:ln w="381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534830" y="738196"/>
            <a:ext cx="94309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1"/>
                </a:solidFill>
                <a:latin typeface="Lato Light"/>
                <a:cs typeface="Lato Light"/>
              </a:rPr>
              <a:t>Наши партнёры</a:t>
            </a:r>
            <a:endParaRPr lang="en-US" sz="4800" dirty="0">
              <a:solidFill>
                <a:schemeClr val="accent1"/>
              </a:solidFill>
              <a:latin typeface="Lato Light"/>
              <a:cs typeface="Lato Light"/>
            </a:endParaRPr>
          </a:p>
          <a:p>
            <a:pPr algn="ctr"/>
            <a:r>
              <a:rPr lang="ru-RU" sz="3200" dirty="0">
                <a:latin typeface="Lato Light"/>
                <a:cs typeface="Lato Light"/>
              </a:rPr>
              <a:t>Список компаний сотрудничающих с колледжем</a:t>
            </a:r>
            <a:endParaRPr lang="en-US" sz="4800" dirty="0">
              <a:latin typeface="Lato Light"/>
              <a:cs typeface="Lato Ligh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4AD19A3-AD62-4301-A78C-FB6271CB8F6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538" y="2225150"/>
            <a:ext cx="1376116" cy="9316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36DC42F-BA2B-40EB-A60A-91363D4104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100" y="5798446"/>
            <a:ext cx="1884155" cy="5587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8B72322-D42A-4D78-A4ED-2CD65F31F0E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456" y="8552204"/>
            <a:ext cx="1293103" cy="129310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4C7E2AC-C2BF-4824-9E7B-1276B05F3C8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0558" y="5573765"/>
            <a:ext cx="3054011" cy="8847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CE36C5D-4AD1-4F10-B206-249CDA6F7D0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1042" y="8524225"/>
            <a:ext cx="3359358" cy="10931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50E8C01-B944-47EC-AA62-BBFA40C4088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545" y="2035752"/>
            <a:ext cx="1495893" cy="8626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818" y="5769731"/>
            <a:ext cx="5290475" cy="384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6459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623114" y="4487920"/>
            <a:ext cx="5518714" cy="87795"/>
            <a:chOff x="16634936" y="4363527"/>
            <a:chExt cx="4562703" cy="250484"/>
          </a:xfrm>
        </p:grpSpPr>
        <p:sp>
          <p:nvSpPr>
            <p:cNvPr id="457" name="Oval 456"/>
            <p:cNvSpPr/>
            <p:nvPr/>
          </p:nvSpPr>
          <p:spPr>
            <a:xfrm>
              <a:off x="16634936" y="4363527"/>
              <a:ext cx="267612" cy="2504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458" name="Oval 457"/>
            <p:cNvSpPr/>
            <p:nvPr/>
          </p:nvSpPr>
          <p:spPr>
            <a:xfrm>
              <a:off x="17024315" y="4363527"/>
              <a:ext cx="267612" cy="2504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459" name="Oval 458"/>
            <p:cNvSpPr/>
            <p:nvPr/>
          </p:nvSpPr>
          <p:spPr>
            <a:xfrm>
              <a:off x="17415696" y="4363527"/>
              <a:ext cx="267612" cy="2504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460" name="Oval 459"/>
            <p:cNvSpPr/>
            <p:nvPr/>
          </p:nvSpPr>
          <p:spPr>
            <a:xfrm>
              <a:off x="17807078" y="4363527"/>
              <a:ext cx="267612" cy="2504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461" name="Oval 460"/>
            <p:cNvSpPr/>
            <p:nvPr/>
          </p:nvSpPr>
          <p:spPr>
            <a:xfrm>
              <a:off x="18198460" y="4363527"/>
              <a:ext cx="267612" cy="2504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462" name="Oval 461"/>
            <p:cNvSpPr/>
            <p:nvPr/>
          </p:nvSpPr>
          <p:spPr>
            <a:xfrm>
              <a:off x="18569180" y="4363527"/>
              <a:ext cx="267612" cy="2504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/>
            </a:p>
          </p:txBody>
        </p:sp>
        <p:sp>
          <p:nvSpPr>
            <p:cNvPr id="463" name="Oval 462"/>
            <p:cNvSpPr/>
            <p:nvPr/>
          </p:nvSpPr>
          <p:spPr>
            <a:xfrm>
              <a:off x="18928307" y="4363527"/>
              <a:ext cx="267612" cy="2504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464" name="Oval 463"/>
            <p:cNvSpPr/>
            <p:nvPr/>
          </p:nvSpPr>
          <p:spPr>
            <a:xfrm>
              <a:off x="19325064" y="4363527"/>
              <a:ext cx="267612" cy="2504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465" name="Oval 464"/>
            <p:cNvSpPr/>
            <p:nvPr/>
          </p:nvSpPr>
          <p:spPr>
            <a:xfrm>
              <a:off x="19716446" y="4363527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466" name="Oval 465"/>
            <p:cNvSpPr/>
            <p:nvPr/>
          </p:nvSpPr>
          <p:spPr>
            <a:xfrm>
              <a:off x="20127545" y="4363527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467" name="Oval 466"/>
            <p:cNvSpPr/>
            <p:nvPr/>
          </p:nvSpPr>
          <p:spPr>
            <a:xfrm>
              <a:off x="20518927" y="4363527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468" name="Oval 467"/>
            <p:cNvSpPr/>
            <p:nvPr/>
          </p:nvSpPr>
          <p:spPr>
            <a:xfrm>
              <a:off x="20930027" y="4363527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</p:grpSp>
      <p:sp>
        <p:nvSpPr>
          <p:cNvPr id="469" name="Subtitle 2"/>
          <p:cNvSpPr txBox="1">
            <a:spLocks/>
          </p:cNvSpPr>
          <p:nvPr/>
        </p:nvSpPr>
        <p:spPr>
          <a:xfrm>
            <a:off x="14765921" y="4013022"/>
            <a:ext cx="1793878" cy="804715"/>
          </a:xfrm>
          <a:prstGeom prst="rect">
            <a:avLst/>
          </a:prstGeom>
        </p:spPr>
        <p:txBody>
          <a:bodyPr vert="horz" lIns="243799" tIns="121897" rIns="243799" bIns="121897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dirty="0">
                <a:latin typeface="Lato Light"/>
                <a:cs typeface="Lato Light"/>
              </a:rPr>
              <a:t>60</a:t>
            </a:r>
            <a:r>
              <a:rPr lang="en-US" sz="3600" dirty="0">
                <a:latin typeface="Lato Light"/>
                <a:cs typeface="Lato Light"/>
              </a:rPr>
              <a:t>%</a:t>
            </a:r>
            <a:endParaRPr lang="en-US" sz="2000" dirty="0">
              <a:latin typeface="Lato Light"/>
              <a:cs typeface="Lato Light"/>
            </a:endParaRPr>
          </a:p>
        </p:txBody>
      </p:sp>
      <p:sp>
        <p:nvSpPr>
          <p:cNvPr id="483" name="Subtitle 2"/>
          <p:cNvSpPr txBox="1">
            <a:spLocks/>
          </p:cNvSpPr>
          <p:nvPr/>
        </p:nvSpPr>
        <p:spPr>
          <a:xfrm>
            <a:off x="14816147" y="5056038"/>
            <a:ext cx="1793878" cy="804715"/>
          </a:xfrm>
          <a:prstGeom prst="rect">
            <a:avLst/>
          </a:prstGeom>
        </p:spPr>
        <p:txBody>
          <a:bodyPr vert="horz" lIns="243799" tIns="121897" rIns="243799" bIns="121897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dirty="0">
                <a:latin typeface="Lato Light"/>
                <a:cs typeface="Lato Light"/>
              </a:rPr>
              <a:t>17</a:t>
            </a:r>
            <a:r>
              <a:rPr lang="en-US" sz="3600" dirty="0">
                <a:latin typeface="Lato Light"/>
                <a:cs typeface="Lato Light"/>
              </a:rPr>
              <a:t>%</a:t>
            </a:r>
            <a:endParaRPr lang="en-US" sz="2000" dirty="0">
              <a:latin typeface="Lato Light"/>
              <a:cs typeface="Lato Light"/>
            </a:endParaRPr>
          </a:p>
        </p:txBody>
      </p:sp>
      <p:sp>
        <p:nvSpPr>
          <p:cNvPr id="497" name="Subtitle 2"/>
          <p:cNvSpPr txBox="1">
            <a:spLocks/>
          </p:cNvSpPr>
          <p:nvPr/>
        </p:nvSpPr>
        <p:spPr>
          <a:xfrm>
            <a:off x="14816147" y="6115974"/>
            <a:ext cx="1793878" cy="804715"/>
          </a:xfrm>
          <a:prstGeom prst="rect">
            <a:avLst/>
          </a:prstGeom>
        </p:spPr>
        <p:txBody>
          <a:bodyPr vert="horz" lIns="243799" tIns="121897" rIns="243799" bIns="121897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dirty="0">
                <a:latin typeface="Lato Light"/>
                <a:cs typeface="Lato Light"/>
              </a:rPr>
              <a:t>20</a:t>
            </a:r>
            <a:r>
              <a:rPr lang="en-US" sz="3600" dirty="0">
                <a:latin typeface="Lato Light"/>
                <a:cs typeface="Lato Light"/>
              </a:rPr>
              <a:t>%</a:t>
            </a:r>
            <a:endParaRPr lang="en-US" sz="2000" dirty="0">
              <a:latin typeface="Lato Light"/>
              <a:cs typeface="Lato Light"/>
            </a:endParaRPr>
          </a:p>
        </p:txBody>
      </p:sp>
      <p:sp>
        <p:nvSpPr>
          <p:cNvPr id="511" name="Subtitle 2"/>
          <p:cNvSpPr txBox="1">
            <a:spLocks/>
          </p:cNvSpPr>
          <p:nvPr/>
        </p:nvSpPr>
        <p:spPr>
          <a:xfrm>
            <a:off x="14920057" y="7039790"/>
            <a:ext cx="1793878" cy="804715"/>
          </a:xfrm>
          <a:prstGeom prst="rect">
            <a:avLst/>
          </a:prstGeom>
        </p:spPr>
        <p:txBody>
          <a:bodyPr vert="horz" lIns="243799" tIns="121897" rIns="243799" bIns="121897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dirty="0">
                <a:latin typeface="Lato Light"/>
                <a:cs typeface="Lato Light"/>
              </a:rPr>
              <a:t>3</a:t>
            </a:r>
            <a:r>
              <a:rPr lang="en-US" sz="3600" dirty="0">
                <a:latin typeface="Lato Light"/>
                <a:cs typeface="Lato Light"/>
              </a:rPr>
              <a:t>%</a:t>
            </a:r>
            <a:endParaRPr lang="en-US" sz="2000" dirty="0">
              <a:latin typeface="Lato Light"/>
              <a:cs typeface="Lato Light"/>
            </a:endParaRPr>
          </a:p>
        </p:txBody>
      </p:sp>
      <p:sp>
        <p:nvSpPr>
          <p:cNvPr id="526" name="Oval 525"/>
          <p:cNvSpPr/>
          <p:nvPr/>
        </p:nvSpPr>
        <p:spPr>
          <a:xfrm>
            <a:off x="4808639" y="10528820"/>
            <a:ext cx="243777" cy="2438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9" tIns="121897" rIns="243799" bIns="121897" rtlCol="0" anchor="ctr"/>
          <a:lstStyle/>
          <a:p>
            <a:pPr algn="ctr"/>
            <a:endParaRPr lang="en-US" dirty="0">
              <a:solidFill>
                <a:schemeClr val="tx2"/>
              </a:solidFill>
              <a:latin typeface="Lato Light"/>
              <a:cs typeface="Lato Light"/>
            </a:endParaRPr>
          </a:p>
        </p:txBody>
      </p:sp>
      <p:sp>
        <p:nvSpPr>
          <p:cNvPr id="527" name="Subtitle 2"/>
          <p:cNvSpPr txBox="1">
            <a:spLocks/>
          </p:cNvSpPr>
          <p:nvPr/>
        </p:nvSpPr>
        <p:spPr>
          <a:xfrm>
            <a:off x="4993372" y="10213624"/>
            <a:ext cx="3726339" cy="2028317"/>
          </a:xfrm>
          <a:prstGeom prst="rect">
            <a:avLst/>
          </a:prstGeom>
        </p:spPr>
        <p:txBody>
          <a:bodyPr vert="horz" lIns="243799" tIns="121897" rIns="243799" bIns="121897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700" dirty="0">
                <a:latin typeface="Lato Light"/>
                <a:cs typeface="Lato Light"/>
              </a:rPr>
              <a:t>Доля трудоустроенных выпускников.</a:t>
            </a:r>
            <a:endParaRPr lang="en-US" sz="2700" dirty="0">
              <a:latin typeface="Lato Light"/>
              <a:cs typeface="Lato Light"/>
            </a:endParaRPr>
          </a:p>
        </p:txBody>
      </p:sp>
      <p:sp>
        <p:nvSpPr>
          <p:cNvPr id="528" name="Oval 527"/>
          <p:cNvSpPr/>
          <p:nvPr/>
        </p:nvSpPr>
        <p:spPr>
          <a:xfrm>
            <a:off x="8629143" y="10528820"/>
            <a:ext cx="243777" cy="2438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9" tIns="121897" rIns="243799" bIns="121897" rtlCol="0" anchor="ctr"/>
          <a:lstStyle/>
          <a:p>
            <a:pPr algn="ctr"/>
            <a:endParaRPr lang="en-US" dirty="0">
              <a:solidFill>
                <a:schemeClr val="tx2"/>
              </a:solidFill>
              <a:latin typeface="Lato Light"/>
              <a:cs typeface="Lato Light"/>
            </a:endParaRPr>
          </a:p>
        </p:txBody>
      </p:sp>
      <p:sp>
        <p:nvSpPr>
          <p:cNvPr id="529" name="Subtitle 2"/>
          <p:cNvSpPr txBox="1">
            <a:spLocks/>
          </p:cNvSpPr>
          <p:nvPr/>
        </p:nvSpPr>
        <p:spPr>
          <a:xfrm>
            <a:off x="8813886" y="10213624"/>
            <a:ext cx="3587751" cy="1798267"/>
          </a:xfrm>
          <a:prstGeom prst="rect">
            <a:avLst/>
          </a:prstGeom>
        </p:spPr>
        <p:txBody>
          <a:bodyPr vert="horz" lIns="243799" tIns="121897" rIns="243799" bIns="121897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700" dirty="0">
                <a:latin typeface="Lato Light"/>
                <a:cs typeface="Lato Light"/>
              </a:rPr>
              <a:t>Доля выпускников, продолживших обучение.</a:t>
            </a:r>
            <a:endParaRPr lang="en-US" sz="2700" dirty="0">
              <a:latin typeface="Lato Light"/>
              <a:cs typeface="Lato Light"/>
            </a:endParaRPr>
          </a:p>
        </p:txBody>
      </p:sp>
      <p:sp>
        <p:nvSpPr>
          <p:cNvPr id="530" name="Oval 529"/>
          <p:cNvSpPr/>
          <p:nvPr/>
        </p:nvSpPr>
        <p:spPr>
          <a:xfrm>
            <a:off x="12467156" y="10528820"/>
            <a:ext cx="243777" cy="24384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9" tIns="121897" rIns="243799" bIns="121897" rtlCol="0" anchor="ctr"/>
          <a:lstStyle/>
          <a:p>
            <a:pPr algn="ctr"/>
            <a:endParaRPr lang="en-US" dirty="0">
              <a:solidFill>
                <a:schemeClr val="tx2"/>
              </a:solidFill>
              <a:latin typeface="Lato Light"/>
              <a:cs typeface="Lato Light"/>
            </a:endParaRPr>
          </a:p>
        </p:txBody>
      </p:sp>
      <p:sp>
        <p:nvSpPr>
          <p:cNvPr id="531" name="Subtitle 2"/>
          <p:cNvSpPr txBox="1">
            <a:spLocks/>
          </p:cNvSpPr>
          <p:nvPr/>
        </p:nvSpPr>
        <p:spPr>
          <a:xfrm>
            <a:off x="12651900" y="10213624"/>
            <a:ext cx="3587751" cy="1798267"/>
          </a:xfrm>
          <a:prstGeom prst="rect">
            <a:avLst/>
          </a:prstGeom>
        </p:spPr>
        <p:txBody>
          <a:bodyPr vert="horz" lIns="243799" tIns="121897" rIns="243799" bIns="121897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700" dirty="0">
                <a:latin typeface="Lato Light"/>
                <a:cs typeface="Lato Light"/>
              </a:rPr>
              <a:t>Доля выпускников, проходящих службу в рядах ВС РФ.</a:t>
            </a:r>
            <a:endParaRPr lang="en-US" sz="2700" dirty="0">
              <a:latin typeface="Lato Light"/>
              <a:cs typeface="Lato Light"/>
            </a:endParaRPr>
          </a:p>
        </p:txBody>
      </p:sp>
      <p:sp>
        <p:nvSpPr>
          <p:cNvPr id="532" name="Oval 531"/>
          <p:cNvSpPr/>
          <p:nvPr/>
        </p:nvSpPr>
        <p:spPr>
          <a:xfrm>
            <a:off x="16333826" y="10528820"/>
            <a:ext cx="243777" cy="2438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799" tIns="121897" rIns="243799" bIns="121897" rtlCol="0" anchor="ctr"/>
          <a:lstStyle/>
          <a:p>
            <a:pPr algn="ctr"/>
            <a:endParaRPr lang="en-US" dirty="0">
              <a:solidFill>
                <a:schemeClr val="tx2"/>
              </a:solidFill>
              <a:latin typeface="Lato Light"/>
              <a:cs typeface="Lato Light"/>
            </a:endParaRPr>
          </a:p>
        </p:txBody>
      </p:sp>
      <p:sp>
        <p:nvSpPr>
          <p:cNvPr id="533" name="Subtitle 2"/>
          <p:cNvSpPr txBox="1">
            <a:spLocks/>
          </p:cNvSpPr>
          <p:nvPr/>
        </p:nvSpPr>
        <p:spPr>
          <a:xfrm>
            <a:off x="16518570" y="10213624"/>
            <a:ext cx="3587751" cy="1798267"/>
          </a:xfrm>
          <a:prstGeom prst="rect">
            <a:avLst/>
          </a:prstGeom>
        </p:spPr>
        <p:txBody>
          <a:bodyPr vert="horz" lIns="243799" tIns="121897" rIns="243799" bIns="121897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700" dirty="0">
                <a:latin typeface="Lato Light"/>
                <a:cs typeface="Lato Light"/>
              </a:rPr>
              <a:t>Доля выпускников, находящихся в отпуске по уходу за ребёнком.</a:t>
            </a:r>
            <a:endParaRPr lang="en-US" sz="2700" dirty="0">
              <a:latin typeface="Lato Light"/>
              <a:cs typeface="Lato Ligh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6623114" y="5534593"/>
            <a:ext cx="5518714" cy="87795"/>
            <a:chOff x="16634936" y="5410200"/>
            <a:chExt cx="4562703" cy="250484"/>
          </a:xfrm>
        </p:grpSpPr>
        <p:sp>
          <p:nvSpPr>
            <p:cNvPr id="512" name="Oval 511"/>
            <p:cNvSpPr/>
            <p:nvPr/>
          </p:nvSpPr>
          <p:spPr>
            <a:xfrm>
              <a:off x="16634936" y="5410200"/>
              <a:ext cx="267612" cy="2504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36" name="Oval 535"/>
            <p:cNvSpPr/>
            <p:nvPr/>
          </p:nvSpPr>
          <p:spPr>
            <a:xfrm>
              <a:off x="17024315" y="5410200"/>
              <a:ext cx="267612" cy="25048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 dirty="0"/>
            </a:p>
          </p:txBody>
        </p:sp>
        <p:sp>
          <p:nvSpPr>
            <p:cNvPr id="537" name="Oval 536"/>
            <p:cNvSpPr/>
            <p:nvPr/>
          </p:nvSpPr>
          <p:spPr>
            <a:xfrm>
              <a:off x="17415696" y="5410200"/>
              <a:ext cx="267612" cy="25048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38" name="Oval 537"/>
            <p:cNvSpPr/>
            <p:nvPr/>
          </p:nvSpPr>
          <p:spPr>
            <a:xfrm>
              <a:off x="17807078" y="5410200"/>
              <a:ext cx="267612" cy="25048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39" name="Oval 538"/>
            <p:cNvSpPr/>
            <p:nvPr/>
          </p:nvSpPr>
          <p:spPr>
            <a:xfrm>
              <a:off x="18198460" y="5410200"/>
              <a:ext cx="267612" cy="25048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40" name="Oval 539"/>
            <p:cNvSpPr/>
            <p:nvPr/>
          </p:nvSpPr>
          <p:spPr>
            <a:xfrm>
              <a:off x="18569180" y="54102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41" name="Oval 540"/>
            <p:cNvSpPr/>
            <p:nvPr/>
          </p:nvSpPr>
          <p:spPr>
            <a:xfrm>
              <a:off x="18928307" y="54102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42" name="Oval 541"/>
            <p:cNvSpPr/>
            <p:nvPr/>
          </p:nvSpPr>
          <p:spPr>
            <a:xfrm>
              <a:off x="19325064" y="54102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43" name="Oval 542"/>
            <p:cNvSpPr/>
            <p:nvPr/>
          </p:nvSpPr>
          <p:spPr>
            <a:xfrm>
              <a:off x="19716446" y="54102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44" name="Oval 543"/>
            <p:cNvSpPr/>
            <p:nvPr/>
          </p:nvSpPr>
          <p:spPr>
            <a:xfrm>
              <a:off x="20127545" y="54102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45" name="Oval 544"/>
            <p:cNvSpPr/>
            <p:nvPr/>
          </p:nvSpPr>
          <p:spPr>
            <a:xfrm>
              <a:off x="20518927" y="54102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46" name="Oval 545"/>
            <p:cNvSpPr/>
            <p:nvPr/>
          </p:nvSpPr>
          <p:spPr>
            <a:xfrm>
              <a:off x="20930027" y="54102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6623114" y="6525193"/>
            <a:ext cx="5518714" cy="87795"/>
            <a:chOff x="16634936" y="6400800"/>
            <a:chExt cx="4562703" cy="250484"/>
          </a:xfrm>
        </p:grpSpPr>
        <p:sp>
          <p:nvSpPr>
            <p:cNvPr id="548" name="Oval 547"/>
            <p:cNvSpPr/>
            <p:nvPr/>
          </p:nvSpPr>
          <p:spPr>
            <a:xfrm>
              <a:off x="16634936" y="6400800"/>
              <a:ext cx="267612" cy="2504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49" name="Oval 548"/>
            <p:cNvSpPr/>
            <p:nvPr/>
          </p:nvSpPr>
          <p:spPr>
            <a:xfrm>
              <a:off x="17024315" y="6400800"/>
              <a:ext cx="267612" cy="2504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50" name="Oval 549"/>
            <p:cNvSpPr/>
            <p:nvPr/>
          </p:nvSpPr>
          <p:spPr>
            <a:xfrm>
              <a:off x="17415696" y="6400800"/>
              <a:ext cx="267612" cy="2504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51" name="Oval 550"/>
            <p:cNvSpPr/>
            <p:nvPr/>
          </p:nvSpPr>
          <p:spPr>
            <a:xfrm>
              <a:off x="17807078" y="6400800"/>
              <a:ext cx="267612" cy="2504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52" name="Oval 551"/>
            <p:cNvSpPr/>
            <p:nvPr/>
          </p:nvSpPr>
          <p:spPr>
            <a:xfrm>
              <a:off x="18198460" y="6400800"/>
              <a:ext cx="267612" cy="2504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53" name="Oval 552"/>
            <p:cNvSpPr/>
            <p:nvPr/>
          </p:nvSpPr>
          <p:spPr>
            <a:xfrm>
              <a:off x="18569180" y="6400800"/>
              <a:ext cx="267612" cy="2504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54" name="Oval 553"/>
            <p:cNvSpPr/>
            <p:nvPr/>
          </p:nvSpPr>
          <p:spPr>
            <a:xfrm>
              <a:off x="18928307" y="64008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55" name="Oval 554"/>
            <p:cNvSpPr/>
            <p:nvPr/>
          </p:nvSpPr>
          <p:spPr>
            <a:xfrm>
              <a:off x="19325064" y="64008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56" name="Oval 555"/>
            <p:cNvSpPr/>
            <p:nvPr/>
          </p:nvSpPr>
          <p:spPr>
            <a:xfrm>
              <a:off x="19716446" y="64008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57" name="Oval 556"/>
            <p:cNvSpPr/>
            <p:nvPr/>
          </p:nvSpPr>
          <p:spPr>
            <a:xfrm>
              <a:off x="20127545" y="64008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58" name="Oval 557"/>
            <p:cNvSpPr/>
            <p:nvPr/>
          </p:nvSpPr>
          <p:spPr>
            <a:xfrm>
              <a:off x="20518927" y="64008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59" name="Oval 558"/>
            <p:cNvSpPr/>
            <p:nvPr/>
          </p:nvSpPr>
          <p:spPr>
            <a:xfrm>
              <a:off x="20930027" y="64008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6623114" y="7515793"/>
            <a:ext cx="5518714" cy="87795"/>
            <a:chOff x="16634936" y="7391400"/>
            <a:chExt cx="4562703" cy="250484"/>
          </a:xfrm>
        </p:grpSpPr>
        <p:sp>
          <p:nvSpPr>
            <p:cNvPr id="561" name="Oval 560"/>
            <p:cNvSpPr/>
            <p:nvPr/>
          </p:nvSpPr>
          <p:spPr>
            <a:xfrm>
              <a:off x="16634936" y="7391400"/>
              <a:ext cx="267612" cy="2504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62" name="Oval 561"/>
            <p:cNvSpPr/>
            <p:nvPr/>
          </p:nvSpPr>
          <p:spPr>
            <a:xfrm>
              <a:off x="17024315" y="73914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63" name="Oval 562"/>
            <p:cNvSpPr/>
            <p:nvPr/>
          </p:nvSpPr>
          <p:spPr>
            <a:xfrm>
              <a:off x="17415696" y="73914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64" name="Oval 563"/>
            <p:cNvSpPr/>
            <p:nvPr/>
          </p:nvSpPr>
          <p:spPr>
            <a:xfrm>
              <a:off x="17807078" y="73914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65" name="Oval 564"/>
            <p:cNvSpPr/>
            <p:nvPr/>
          </p:nvSpPr>
          <p:spPr>
            <a:xfrm>
              <a:off x="18198460" y="73914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66" name="Oval 565"/>
            <p:cNvSpPr/>
            <p:nvPr/>
          </p:nvSpPr>
          <p:spPr>
            <a:xfrm>
              <a:off x="18569180" y="73914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67" name="Oval 566"/>
            <p:cNvSpPr/>
            <p:nvPr/>
          </p:nvSpPr>
          <p:spPr>
            <a:xfrm>
              <a:off x="18928307" y="73914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68" name="Oval 567"/>
            <p:cNvSpPr/>
            <p:nvPr/>
          </p:nvSpPr>
          <p:spPr>
            <a:xfrm>
              <a:off x="19325064" y="73914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69" name="Oval 568"/>
            <p:cNvSpPr/>
            <p:nvPr/>
          </p:nvSpPr>
          <p:spPr>
            <a:xfrm>
              <a:off x="19716446" y="73914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70" name="Oval 569"/>
            <p:cNvSpPr/>
            <p:nvPr/>
          </p:nvSpPr>
          <p:spPr>
            <a:xfrm>
              <a:off x="20127545" y="73914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71" name="Oval 570"/>
            <p:cNvSpPr/>
            <p:nvPr/>
          </p:nvSpPr>
          <p:spPr>
            <a:xfrm>
              <a:off x="20518927" y="73914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  <p:sp>
          <p:nvSpPr>
            <p:cNvPr id="572" name="Oval 571"/>
            <p:cNvSpPr/>
            <p:nvPr/>
          </p:nvSpPr>
          <p:spPr>
            <a:xfrm>
              <a:off x="20930027" y="7391400"/>
              <a:ext cx="267612" cy="2504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852" tIns="121926" rIns="243852" bIns="121926" rtlCol="0" anchor="ctr"/>
            <a:lstStyle/>
            <a:p>
              <a:pPr algn="ctr"/>
              <a:endParaRPr lang="en-US"/>
            </a:p>
          </p:txBody>
        </p:sp>
      </p:grpSp>
      <p:sp>
        <p:nvSpPr>
          <p:cNvPr id="474" name="TextBox 473"/>
          <p:cNvSpPr txBox="1"/>
          <p:nvPr/>
        </p:nvSpPr>
        <p:spPr>
          <a:xfrm>
            <a:off x="8817697" y="738196"/>
            <a:ext cx="68652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1"/>
                </a:solidFill>
                <a:latin typeface="Lato Light"/>
                <a:cs typeface="Lato Light"/>
              </a:rPr>
              <a:t>Трудоустройство </a:t>
            </a:r>
            <a:endParaRPr lang="en-US" sz="4800" dirty="0">
              <a:solidFill>
                <a:schemeClr val="accent1"/>
              </a:solidFill>
              <a:latin typeface="Lato Light"/>
              <a:cs typeface="Lato Light"/>
            </a:endParaRPr>
          </a:p>
          <a:p>
            <a:pPr algn="ctr"/>
            <a:r>
              <a:rPr lang="ru-RU" sz="3200" dirty="0">
                <a:latin typeface="Lato Light"/>
                <a:cs typeface="Lato Light"/>
              </a:rPr>
              <a:t>Выпускников </a:t>
            </a:r>
            <a:r>
              <a:rPr lang="ru-RU" sz="3200" dirty="0" smtClean="0">
                <a:latin typeface="Lato Light"/>
                <a:cs typeface="Lato Light"/>
              </a:rPr>
              <a:t>2017-2020 </a:t>
            </a:r>
            <a:r>
              <a:rPr lang="ru-RU" sz="3200" dirty="0">
                <a:latin typeface="Lato Light"/>
                <a:cs typeface="Lato Light"/>
              </a:rPr>
              <a:t>гг. выпуска</a:t>
            </a:r>
            <a:endParaRPr lang="en-US" sz="4800" dirty="0">
              <a:latin typeface="Lato Light"/>
              <a:cs typeface="Lato Light"/>
            </a:endParaRPr>
          </a:p>
        </p:txBody>
      </p:sp>
      <p:cxnSp>
        <p:nvCxnSpPr>
          <p:cNvPr id="475" name="Straight Connector 474"/>
          <p:cNvCxnSpPr/>
          <p:nvPr/>
        </p:nvCxnSpPr>
        <p:spPr>
          <a:xfrm rot="5400000">
            <a:off x="12193398" y="1529002"/>
            <a:ext cx="0" cy="1313401"/>
          </a:xfrm>
          <a:prstGeom prst="line">
            <a:avLst/>
          </a:prstGeom>
          <a:ln w="381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5703"/>
            <a:ext cx="12478740" cy="809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620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" grpId="0"/>
      <p:bldP spid="483" grpId="0"/>
      <p:bldP spid="497" grpId="0"/>
      <p:bldP spid="511" grpId="0"/>
      <p:bldP spid="526" grpId="0" animBg="1"/>
      <p:bldP spid="527" grpId="0"/>
      <p:bldP spid="528" grpId="0" animBg="1"/>
      <p:bldP spid="529" grpId="0"/>
      <p:bldP spid="530" grpId="0" animBg="1"/>
      <p:bldP spid="531" grpId="0"/>
      <p:bldP spid="532" grpId="0" animBg="1"/>
      <p:bldP spid="5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13399306" y="9741480"/>
            <a:ext cx="826579" cy="620562"/>
          </a:xfrm>
          <a:custGeom>
            <a:avLst/>
            <a:gdLst>
              <a:gd name="T0" fmla="*/ 925 w 1124"/>
              <a:gd name="T1" fmla="*/ 21 h 843"/>
              <a:gd name="T2" fmla="*/ 249 w 1124"/>
              <a:gd name="T3" fmla="*/ 0 h 843"/>
              <a:gd name="T4" fmla="*/ 21 w 1124"/>
              <a:gd name="T5" fmla="*/ 199 h 843"/>
              <a:gd name="T6" fmla="*/ 18 w 1124"/>
              <a:gd name="T7" fmla="*/ 295 h 843"/>
              <a:gd name="T8" fmla="*/ 562 w 1124"/>
              <a:gd name="T9" fmla="*/ 843 h 843"/>
              <a:gd name="T10" fmla="*/ 1106 w 1124"/>
              <a:gd name="T11" fmla="*/ 295 h 843"/>
              <a:gd name="T12" fmla="*/ 1103 w 1124"/>
              <a:gd name="T13" fmla="*/ 199 h 843"/>
              <a:gd name="T14" fmla="*/ 484 w 1124"/>
              <a:gd name="T15" fmla="*/ 246 h 843"/>
              <a:gd name="T16" fmla="*/ 640 w 1124"/>
              <a:gd name="T17" fmla="*/ 246 h 843"/>
              <a:gd name="T18" fmla="*/ 685 w 1124"/>
              <a:gd name="T19" fmla="*/ 78 h 843"/>
              <a:gd name="T20" fmla="*/ 667 w 1124"/>
              <a:gd name="T21" fmla="*/ 223 h 843"/>
              <a:gd name="T22" fmla="*/ 457 w 1124"/>
              <a:gd name="T23" fmla="*/ 223 h 843"/>
              <a:gd name="T24" fmla="*/ 439 w 1124"/>
              <a:gd name="T25" fmla="*/ 78 h 843"/>
              <a:gd name="T26" fmla="*/ 457 w 1124"/>
              <a:gd name="T27" fmla="*/ 223 h 843"/>
              <a:gd name="T28" fmla="*/ 562 w 1124"/>
              <a:gd name="T29" fmla="*/ 718 h 843"/>
              <a:gd name="T30" fmla="*/ 649 w 1124"/>
              <a:gd name="T31" fmla="*/ 281 h 843"/>
              <a:gd name="T32" fmla="*/ 858 w 1124"/>
              <a:gd name="T33" fmla="*/ 281 h 843"/>
              <a:gd name="T34" fmla="*/ 685 w 1124"/>
              <a:gd name="T35" fmla="*/ 281 h 843"/>
              <a:gd name="T36" fmla="*/ 781 w 1124"/>
              <a:gd name="T37" fmla="*/ 174 h 843"/>
              <a:gd name="T38" fmla="*/ 695 w 1124"/>
              <a:gd name="T39" fmla="*/ 246 h 843"/>
              <a:gd name="T40" fmla="*/ 851 w 1124"/>
              <a:gd name="T41" fmla="*/ 70 h 843"/>
              <a:gd name="T42" fmla="*/ 727 w 1124"/>
              <a:gd name="T43" fmla="*/ 70 h 843"/>
              <a:gd name="T44" fmla="*/ 484 w 1124"/>
              <a:gd name="T45" fmla="*/ 70 h 843"/>
              <a:gd name="T46" fmla="*/ 562 w 1124"/>
              <a:gd name="T47" fmla="*/ 135 h 843"/>
              <a:gd name="T48" fmla="*/ 273 w 1124"/>
              <a:gd name="T49" fmla="*/ 70 h 843"/>
              <a:gd name="T50" fmla="*/ 341 w 1124"/>
              <a:gd name="T51" fmla="*/ 126 h 843"/>
              <a:gd name="T52" fmla="*/ 429 w 1124"/>
              <a:gd name="T53" fmla="*/ 246 h 843"/>
              <a:gd name="T54" fmla="*/ 343 w 1124"/>
              <a:gd name="T55" fmla="*/ 174 h 843"/>
              <a:gd name="T56" fmla="*/ 525 w 1124"/>
              <a:gd name="T57" fmla="*/ 712 h 843"/>
              <a:gd name="T58" fmla="*/ 439 w 1124"/>
              <a:gd name="T59" fmla="*/ 281 h 843"/>
              <a:gd name="T60" fmla="*/ 101 w 1124"/>
              <a:gd name="T61" fmla="*/ 281 h 843"/>
              <a:gd name="T62" fmla="*/ 446 w 1124"/>
              <a:gd name="T63" fmla="*/ 649 h 843"/>
              <a:gd name="T64" fmla="*/ 1023 w 1124"/>
              <a:gd name="T65" fmla="*/ 281 h 843"/>
              <a:gd name="T66" fmla="*/ 899 w 1124"/>
              <a:gd name="T67" fmla="*/ 281 h 843"/>
              <a:gd name="T68" fmla="*/ 808 w 1124"/>
              <a:gd name="T69" fmla="*/ 151 h 843"/>
              <a:gd name="T70" fmla="*/ 1051 w 1124"/>
              <a:gd name="T71" fmla="*/ 246 h 843"/>
              <a:gd name="T72" fmla="*/ 235 w 1124"/>
              <a:gd name="T73" fmla="*/ 84 h 843"/>
              <a:gd name="T74" fmla="*/ 221 w 1124"/>
              <a:gd name="T75" fmla="*/ 246 h 843"/>
              <a:gd name="T76" fmla="*/ 235 w 1124"/>
              <a:gd name="T77" fmla="*/ 84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4" h="843">
                <a:moveTo>
                  <a:pt x="1103" y="199"/>
                </a:moveTo>
                <a:cubicBezTo>
                  <a:pt x="925" y="21"/>
                  <a:pt x="925" y="21"/>
                  <a:pt x="925" y="21"/>
                </a:cubicBezTo>
                <a:cubicBezTo>
                  <a:pt x="912" y="7"/>
                  <a:pt x="894" y="0"/>
                  <a:pt x="875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30" y="0"/>
                  <a:pt x="212" y="7"/>
                  <a:pt x="199" y="21"/>
                </a:cubicBezTo>
                <a:cubicBezTo>
                  <a:pt x="21" y="199"/>
                  <a:pt x="21" y="199"/>
                  <a:pt x="21" y="199"/>
                </a:cubicBezTo>
                <a:cubicBezTo>
                  <a:pt x="7" y="213"/>
                  <a:pt x="0" y="231"/>
                  <a:pt x="0" y="249"/>
                </a:cubicBezTo>
                <a:cubicBezTo>
                  <a:pt x="0" y="266"/>
                  <a:pt x="6" y="282"/>
                  <a:pt x="18" y="295"/>
                </a:cubicBezTo>
                <a:cubicBezTo>
                  <a:pt x="509" y="819"/>
                  <a:pt x="509" y="819"/>
                  <a:pt x="509" y="819"/>
                </a:cubicBezTo>
                <a:cubicBezTo>
                  <a:pt x="523" y="834"/>
                  <a:pt x="542" y="843"/>
                  <a:pt x="562" y="843"/>
                </a:cubicBezTo>
                <a:cubicBezTo>
                  <a:pt x="582" y="843"/>
                  <a:pt x="601" y="834"/>
                  <a:pt x="615" y="819"/>
                </a:cubicBezTo>
                <a:cubicBezTo>
                  <a:pt x="1106" y="295"/>
                  <a:pt x="1106" y="295"/>
                  <a:pt x="1106" y="295"/>
                </a:cubicBezTo>
                <a:cubicBezTo>
                  <a:pt x="1118" y="282"/>
                  <a:pt x="1124" y="265"/>
                  <a:pt x="1124" y="248"/>
                </a:cubicBezTo>
                <a:cubicBezTo>
                  <a:pt x="1124" y="230"/>
                  <a:pt x="1117" y="213"/>
                  <a:pt x="1103" y="199"/>
                </a:cubicBezTo>
                <a:close/>
                <a:moveTo>
                  <a:pt x="640" y="246"/>
                </a:moveTo>
                <a:cubicBezTo>
                  <a:pt x="484" y="246"/>
                  <a:pt x="484" y="246"/>
                  <a:pt x="484" y="246"/>
                </a:cubicBezTo>
                <a:cubicBezTo>
                  <a:pt x="562" y="181"/>
                  <a:pt x="562" y="181"/>
                  <a:pt x="562" y="181"/>
                </a:cubicBezTo>
                <a:lnTo>
                  <a:pt x="640" y="246"/>
                </a:lnTo>
                <a:close/>
                <a:moveTo>
                  <a:pt x="589" y="158"/>
                </a:moveTo>
                <a:cubicBezTo>
                  <a:pt x="685" y="78"/>
                  <a:pt x="685" y="78"/>
                  <a:pt x="685" y="78"/>
                </a:cubicBezTo>
                <a:cubicBezTo>
                  <a:pt x="756" y="149"/>
                  <a:pt x="756" y="149"/>
                  <a:pt x="756" y="149"/>
                </a:cubicBezTo>
                <a:cubicBezTo>
                  <a:pt x="667" y="223"/>
                  <a:pt x="667" y="223"/>
                  <a:pt x="667" y="223"/>
                </a:cubicBezTo>
                <a:lnTo>
                  <a:pt x="589" y="158"/>
                </a:lnTo>
                <a:close/>
                <a:moveTo>
                  <a:pt x="457" y="223"/>
                </a:moveTo>
                <a:cubicBezTo>
                  <a:pt x="368" y="149"/>
                  <a:pt x="368" y="149"/>
                  <a:pt x="368" y="149"/>
                </a:cubicBezTo>
                <a:cubicBezTo>
                  <a:pt x="439" y="78"/>
                  <a:pt x="439" y="78"/>
                  <a:pt x="439" y="78"/>
                </a:cubicBezTo>
                <a:cubicBezTo>
                  <a:pt x="535" y="158"/>
                  <a:pt x="535" y="158"/>
                  <a:pt x="535" y="158"/>
                </a:cubicBezTo>
                <a:lnTo>
                  <a:pt x="457" y="223"/>
                </a:lnTo>
                <a:close/>
                <a:moveTo>
                  <a:pt x="649" y="281"/>
                </a:moveTo>
                <a:cubicBezTo>
                  <a:pt x="562" y="718"/>
                  <a:pt x="562" y="718"/>
                  <a:pt x="562" y="718"/>
                </a:cubicBezTo>
                <a:cubicBezTo>
                  <a:pt x="475" y="281"/>
                  <a:pt x="475" y="281"/>
                  <a:pt x="475" y="281"/>
                </a:cubicBezTo>
                <a:lnTo>
                  <a:pt x="649" y="281"/>
                </a:lnTo>
                <a:close/>
                <a:moveTo>
                  <a:pt x="685" y="281"/>
                </a:moveTo>
                <a:cubicBezTo>
                  <a:pt x="858" y="281"/>
                  <a:pt x="858" y="281"/>
                  <a:pt x="858" y="281"/>
                </a:cubicBezTo>
                <a:cubicBezTo>
                  <a:pt x="599" y="712"/>
                  <a:pt x="599" y="712"/>
                  <a:pt x="599" y="712"/>
                </a:cubicBezTo>
                <a:lnTo>
                  <a:pt x="685" y="281"/>
                </a:lnTo>
                <a:close/>
                <a:moveTo>
                  <a:pt x="695" y="246"/>
                </a:moveTo>
                <a:cubicBezTo>
                  <a:pt x="781" y="174"/>
                  <a:pt x="781" y="174"/>
                  <a:pt x="781" y="174"/>
                </a:cubicBezTo>
                <a:cubicBezTo>
                  <a:pt x="853" y="246"/>
                  <a:pt x="853" y="246"/>
                  <a:pt x="853" y="246"/>
                </a:cubicBezTo>
                <a:lnTo>
                  <a:pt x="695" y="246"/>
                </a:lnTo>
                <a:close/>
                <a:moveTo>
                  <a:pt x="727" y="70"/>
                </a:moveTo>
                <a:cubicBezTo>
                  <a:pt x="851" y="70"/>
                  <a:pt x="851" y="70"/>
                  <a:pt x="851" y="70"/>
                </a:cubicBezTo>
                <a:cubicBezTo>
                  <a:pt x="783" y="126"/>
                  <a:pt x="783" y="126"/>
                  <a:pt x="783" y="126"/>
                </a:cubicBezTo>
                <a:lnTo>
                  <a:pt x="727" y="70"/>
                </a:lnTo>
                <a:close/>
                <a:moveTo>
                  <a:pt x="562" y="135"/>
                </a:moveTo>
                <a:cubicBezTo>
                  <a:pt x="484" y="70"/>
                  <a:pt x="484" y="70"/>
                  <a:pt x="484" y="70"/>
                </a:cubicBezTo>
                <a:cubicBezTo>
                  <a:pt x="640" y="70"/>
                  <a:pt x="640" y="70"/>
                  <a:pt x="640" y="70"/>
                </a:cubicBezTo>
                <a:lnTo>
                  <a:pt x="562" y="135"/>
                </a:lnTo>
                <a:close/>
                <a:moveTo>
                  <a:pt x="341" y="126"/>
                </a:moveTo>
                <a:cubicBezTo>
                  <a:pt x="273" y="70"/>
                  <a:pt x="273" y="70"/>
                  <a:pt x="273" y="70"/>
                </a:cubicBezTo>
                <a:cubicBezTo>
                  <a:pt x="397" y="70"/>
                  <a:pt x="397" y="70"/>
                  <a:pt x="397" y="70"/>
                </a:cubicBezTo>
                <a:lnTo>
                  <a:pt x="341" y="126"/>
                </a:lnTo>
                <a:close/>
                <a:moveTo>
                  <a:pt x="343" y="174"/>
                </a:moveTo>
                <a:cubicBezTo>
                  <a:pt x="429" y="246"/>
                  <a:pt x="429" y="246"/>
                  <a:pt x="429" y="246"/>
                </a:cubicBezTo>
                <a:cubicBezTo>
                  <a:pt x="271" y="246"/>
                  <a:pt x="271" y="246"/>
                  <a:pt x="271" y="246"/>
                </a:cubicBezTo>
                <a:lnTo>
                  <a:pt x="343" y="174"/>
                </a:lnTo>
                <a:close/>
                <a:moveTo>
                  <a:pt x="439" y="281"/>
                </a:moveTo>
                <a:cubicBezTo>
                  <a:pt x="525" y="712"/>
                  <a:pt x="525" y="712"/>
                  <a:pt x="525" y="712"/>
                </a:cubicBezTo>
                <a:cubicBezTo>
                  <a:pt x="266" y="281"/>
                  <a:pt x="266" y="281"/>
                  <a:pt x="266" y="281"/>
                </a:cubicBezTo>
                <a:lnTo>
                  <a:pt x="439" y="281"/>
                </a:lnTo>
                <a:close/>
                <a:moveTo>
                  <a:pt x="446" y="649"/>
                </a:moveTo>
                <a:cubicBezTo>
                  <a:pt x="101" y="281"/>
                  <a:pt x="101" y="281"/>
                  <a:pt x="101" y="281"/>
                </a:cubicBezTo>
                <a:cubicBezTo>
                  <a:pt x="225" y="281"/>
                  <a:pt x="225" y="281"/>
                  <a:pt x="225" y="281"/>
                </a:cubicBezTo>
                <a:lnTo>
                  <a:pt x="446" y="649"/>
                </a:lnTo>
                <a:close/>
                <a:moveTo>
                  <a:pt x="899" y="281"/>
                </a:moveTo>
                <a:cubicBezTo>
                  <a:pt x="1023" y="281"/>
                  <a:pt x="1023" y="281"/>
                  <a:pt x="1023" y="281"/>
                </a:cubicBezTo>
                <a:cubicBezTo>
                  <a:pt x="678" y="649"/>
                  <a:pt x="678" y="649"/>
                  <a:pt x="678" y="649"/>
                </a:cubicBezTo>
                <a:lnTo>
                  <a:pt x="899" y="281"/>
                </a:lnTo>
                <a:close/>
                <a:moveTo>
                  <a:pt x="903" y="246"/>
                </a:moveTo>
                <a:cubicBezTo>
                  <a:pt x="808" y="151"/>
                  <a:pt x="808" y="151"/>
                  <a:pt x="808" y="151"/>
                </a:cubicBezTo>
                <a:cubicBezTo>
                  <a:pt x="889" y="84"/>
                  <a:pt x="889" y="84"/>
                  <a:pt x="889" y="84"/>
                </a:cubicBezTo>
                <a:cubicBezTo>
                  <a:pt x="1051" y="246"/>
                  <a:pt x="1051" y="246"/>
                  <a:pt x="1051" y="246"/>
                </a:cubicBezTo>
                <a:lnTo>
                  <a:pt x="903" y="246"/>
                </a:lnTo>
                <a:close/>
                <a:moveTo>
                  <a:pt x="235" y="84"/>
                </a:moveTo>
                <a:cubicBezTo>
                  <a:pt x="316" y="151"/>
                  <a:pt x="316" y="151"/>
                  <a:pt x="316" y="151"/>
                </a:cubicBezTo>
                <a:cubicBezTo>
                  <a:pt x="221" y="246"/>
                  <a:pt x="221" y="246"/>
                  <a:pt x="221" y="246"/>
                </a:cubicBezTo>
                <a:cubicBezTo>
                  <a:pt x="70" y="246"/>
                  <a:pt x="70" y="246"/>
                  <a:pt x="70" y="246"/>
                </a:cubicBezTo>
                <a:lnTo>
                  <a:pt x="235" y="8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82843" tIns="91422" rIns="182843" bIns="91422" numCol="1" anchor="t" anchorCtr="0" compatLnSpc="1">
            <a:prstTxWarp prst="textNoShape">
              <a:avLst/>
            </a:prstTxWarp>
          </a:bodyPr>
          <a:lstStyle/>
          <a:p>
            <a:endParaRPr lang="id-ID" dirty="0">
              <a:latin typeface="Calibri Ligh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468406" y="10998290"/>
            <a:ext cx="3058095" cy="646294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latin typeface="Lato Light"/>
                <a:cs typeface="Lato Light"/>
              </a:rPr>
              <a:t>+ 7 </a:t>
            </a:r>
            <a:r>
              <a:rPr lang="ru-RU" sz="2000">
                <a:latin typeface="Lato Light"/>
                <a:cs typeface="Lato Light"/>
              </a:rPr>
              <a:t>4012 </a:t>
            </a:r>
            <a:r>
              <a:rPr lang="ru-RU" sz="2000" smtClean="0">
                <a:latin typeface="Lato Light"/>
                <a:cs typeface="Lato Light"/>
              </a:rPr>
              <a:t>91-61-06</a:t>
            </a:r>
            <a:endParaRPr lang="en-US" sz="2000" dirty="0">
              <a:latin typeface="Lato Light"/>
              <a:cs typeface="Lato Ligh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614426" y="10605747"/>
            <a:ext cx="2773891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ru-RU" sz="2800" b="1" dirty="0">
                <a:latin typeface="Lato Light"/>
                <a:cs typeface="Lato Light"/>
              </a:rPr>
              <a:t>Наш телефон</a:t>
            </a:r>
            <a:endParaRPr lang="id-ID" sz="2800" b="1" dirty="0">
              <a:latin typeface="Lato Light"/>
              <a:cs typeface="Lato Light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6763013" y="9605714"/>
            <a:ext cx="587167" cy="851613"/>
            <a:chOff x="-990600" y="3375025"/>
            <a:chExt cx="571500" cy="828675"/>
          </a:xfrm>
          <a:solidFill>
            <a:schemeClr val="accent2"/>
          </a:solidFill>
        </p:grpSpPr>
        <p:sp>
          <p:nvSpPr>
            <p:cNvPr id="71" name="Freeform 5"/>
            <p:cNvSpPr>
              <a:spLocks noEditPoints="1"/>
            </p:cNvSpPr>
            <p:nvPr/>
          </p:nvSpPr>
          <p:spPr bwMode="auto">
            <a:xfrm>
              <a:off x="-990600" y="3375025"/>
              <a:ext cx="571500" cy="828675"/>
            </a:xfrm>
            <a:custGeom>
              <a:avLst/>
              <a:gdLst>
                <a:gd name="T0" fmla="*/ 131 w 152"/>
                <a:gd name="T1" fmla="*/ 0 h 220"/>
                <a:gd name="T2" fmla="*/ 21 w 152"/>
                <a:gd name="T3" fmla="*/ 0 h 220"/>
                <a:gd name="T4" fmla="*/ 0 w 152"/>
                <a:gd name="T5" fmla="*/ 21 h 220"/>
                <a:gd name="T6" fmla="*/ 0 w 152"/>
                <a:gd name="T7" fmla="*/ 199 h 220"/>
                <a:gd name="T8" fmla="*/ 21 w 152"/>
                <a:gd name="T9" fmla="*/ 220 h 220"/>
                <a:gd name="T10" fmla="*/ 131 w 152"/>
                <a:gd name="T11" fmla="*/ 220 h 220"/>
                <a:gd name="T12" fmla="*/ 152 w 152"/>
                <a:gd name="T13" fmla="*/ 199 h 220"/>
                <a:gd name="T14" fmla="*/ 152 w 152"/>
                <a:gd name="T15" fmla="*/ 21 h 220"/>
                <a:gd name="T16" fmla="*/ 131 w 152"/>
                <a:gd name="T17" fmla="*/ 0 h 220"/>
                <a:gd name="T18" fmla="*/ 138 w 152"/>
                <a:gd name="T19" fmla="*/ 199 h 220"/>
                <a:gd name="T20" fmla="*/ 131 w 152"/>
                <a:gd name="T21" fmla="*/ 206 h 220"/>
                <a:gd name="T22" fmla="*/ 21 w 152"/>
                <a:gd name="T23" fmla="*/ 206 h 220"/>
                <a:gd name="T24" fmla="*/ 14 w 152"/>
                <a:gd name="T25" fmla="*/ 199 h 220"/>
                <a:gd name="T26" fmla="*/ 14 w 152"/>
                <a:gd name="T27" fmla="*/ 186 h 220"/>
                <a:gd name="T28" fmla="*/ 138 w 152"/>
                <a:gd name="T29" fmla="*/ 186 h 220"/>
                <a:gd name="T30" fmla="*/ 138 w 152"/>
                <a:gd name="T31" fmla="*/ 199 h 220"/>
                <a:gd name="T32" fmla="*/ 138 w 152"/>
                <a:gd name="T33" fmla="*/ 179 h 220"/>
                <a:gd name="T34" fmla="*/ 14 w 152"/>
                <a:gd name="T35" fmla="*/ 179 h 220"/>
                <a:gd name="T36" fmla="*/ 14 w 152"/>
                <a:gd name="T37" fmla="*/ 41 h 220"/>
                <a:gd name="T38" fmla="*/ 138 w 152"/>
                <a:gd name="T39" fmla="*/ 41 h 220"/>
                <a:gd name="T40" fmla="*/ 138 w 152"/>
                <a:gd name="T41" fmla="*/ 179 h 220"/>
                <a:gd name="T42" fmla="*/ 138 w 152"/>
                <a:gd name="T43" fmla="*/ 34 h 220"/>
                <a:gd name="T44" fmla="*/ 14 w 152"/>
                <a:gd name="T45" fmla="*/ 34 h 220"/>
                <a:gd name="T46" fmla="*/ 14 w 152"/>
                <a:gd name="T47" fmla="*/ 21 h 220"/>
                <a:gd name="T48" fmla="*/ 21 w 152"/>
                <a:gd name="T49" fmla="*/ 14 h 220"/>
                <a:gd name="T50" fmla="*/ 131 w 152"/>
                <a:gd name="T51" fmla="*/ 14 h 220"/>
                <a:gd name="T52" fmla="*/ 138 w 152"/>
                <a:gd name="T53" fmla="*/ 21 h 220"/>
                <a:gd name="T54" fmla="*/ 138 w 152"/>
                <a:gd name="T55" fmla="*/ 3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2" h="220">
                  <a:moveTo>
                    <a:pt x="13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11"/>
                    <a:pt x="10" y="220"/>
                    <a:pt x="21" y="220"/>
                  </a:cubicBezTo>
                  <a:cubicBezTo>
                    <a:pt x="131" y="220"/>
                    <a:pt x="131" y="220"/>
                    <a:pt x="131" y="220"/>
                  </a:cubicBezTo>
                  <a:cubicBezTo>
                    <a:pt x="142" y="220"/>
                    <a:pt x="152" y="211"/>
                    <a:pt x="152" y="199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9"/>
                    <a:pt x="142" y="0"/>
                    <a:pt x="131" y="0"/>
                  </a:cubicBezTo>
                  <a:close/>
                  <a:moveTo>
                    <a:pt x="138" y="199"/>
                  </a:moveTo>
                  <a:cubicBezTo>
                    <a:pt x="138" y="203"/>
                    <a:pt x="135" y="206"/>
                    <a:pt x="131" y="20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17" y="206"/>
                    <a:pt x="14" y="203"/>
                    <a:pt x="14" y="199"/>
                  </a:cubicBezTo>
                  <a:cubicBezTo>
                    <a:pt x="14" y="186"/>
                    <a:pt x="14" y="186"/>
                    <a:pt x="14" y="186"/>
                  </a:cubicBezTo>
                  <a:cubicBezTo>
                    <a:pt x="138" y="186"/>
                    <a:pt x="138" y="186"/>
                    <a:pt x="138" y="186"/>
                  </a:cubicBezTo>
                  <a:lnTo>
                    <a:pt x="138" y="199"/>
                  </a:lnTo>
                  <a:close/>
                  <a:moveTo>
                    <a:pt x="138" y="179"/>
                  </a:moveTo>
                  <a:cubicBezTo>
                    <a:pt x="14" y="179"/>
                    <a:pt x="14" y="179"/>
                    <a:pt x="14" y="17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8" y="41"/>
                    <a:pt x="138" y="41"/>
                    <a:pt x="138" y="41"/>
                  </a:cubicBezTo>
                  <a:lnTo>
                    <a:pt x="138" y="179"/>
                  </a:lnTo>
                  <a:close/>
                  <a:moveTo>
                    <a:pt x="138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17"/>
                    <a:pt x="17" y="14"/>
                    <a:pt x="21" y="14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5" y="14"/>
                    <a:pt x="138" y="17"/>
                    <a:pt x="138" y="21"/>
                  </a:cubicBezTo>
                  <a:lnTo>
                    <a:pt x="138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Calibri Light"/>
              </a:endParaRPr>
            </a:p>
          </p:txBody>
        </p:sp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-757238" y="3454400"/>
              <a:ext cx="104775" cy="22225"/>
            </a:xfrm>
            <a:custGeom>
              <a:avLst/>
              <a:gdLst>
                <a:gd name="T0" fmla="*/ 28 w 28"/>
                <a:gd name="T1" fmla="*/ 3 h 6"/>
                <a:gd name="T2" fmla="*/ 24 w 28"/>
                <a:gd name="T3" fmla="*/ 6 h 6"/>
                <a:gd name="T4" fmla="*/ 4 w 28"/>
                <a:gd name="T5" fmla="*/ 6 h 6"/>
                <a:gd name="T6" fmla="*/ 0 w 28"/>
                <a:gd name="T7" fmla="*/ 3 h 6"/>
                <a:gd name="T8" fmla="*/ 0 w 28"/>
                <a:gd name="T9" fmla="*/ 3 h 6"/>
                <a:gd name="T10" fmla="*/ 4 w 28"/>
                <a:gd name="T11" fmla="*/ 0 h 6"/>
                <a:gd name="T12" fmla="*/ 24 w 28"/>
                <a:gd name="T13" fmla="*/ 0 h 6"/>
                <a:gd name="T14" fmla="*/ 28 w 28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6">
                  <a:moveTo>
                    <a:pt x="28" y="3"/>
                  </a:moveTo>
                  <a:cubicBezTo>
                    <a:pt x="28" y="5"/>
                    <a:pt x="26" y="6"/>
                    <a:pt x="2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1"/>
                    <a:pt x="2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Calibri Light"/>
              </a:endParaRPr>
            </a:p>
          </p:txBody>
        </p:sp>
        <p:sp>
          <p:nvSpPr>
            <p:cNvPr id="73" name="Freeform 7"/>
            <p:cNvSpPr>
              <a:spLocks/>
            </p:cNvSpPr>
            <p:nvPr/>
          </p:nvSpPr>
          <p:spPr bwMode="auto">
            <a:xfrm>
              <a:off x="-730250" y="4097338"/>
              <a:ext cx="52387" cy="26988"/>
            </a:xfrm>
            <a:custGeom>
              <a:avLst/>
              <a:gdLst>
                <a:gd name="T0" fmla="*/ 14 w 14"/>
                <a:gd name="T1" fmla="*/ 4 h 7"/>
                <a:gd name="T2" fmla="*/ 10 w 14"/>
                <a:gd name="T3" fmla="*/ 7 h 7"/>
                <a:gd name="T4" fmla="*/ 4 w 14"/>
                <a:gd name="T5" fmla="*/ 7 h 7"/>
                <a:gd name="T6" fmla="*/ 0 w 14"/>
                <a:gd name="T7" fmla="*/ 4 h 7"/>
                <a:gd name="T8" fmla="*/ 0 w 14"/>
                <a:gd name="T9" fmla="*/ 4 h 7"/>
                <a:gd name="T10" fmla="*/ 4 w 14"/>
                <a:gd name="T11" fmla="*/ 0 h 7"/>
                <a:gd name="T12" fmla="*/ 10 w 14"/>
                <a:gd name="T13" fmla="*/ 0 h 7"/>
                <a:gd name="T14" fmla="*/ 14 w 14"/>
                <a:gd name="T1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14" y="6"/>
                    <a:pt x="12" y="7"/>
                    <a:pt x="1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4" y="2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Calibri Light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0030842" y="9647169"/>
            <a:ext cx="873610" cy="753752"/>
            <a:chOff x="-122237" y="-128588"/>
            <a:chExt cx="4632324" cy="3995738"/>
          </a:xfrm>
          <a:solidFill>
            <a:schemeClr val="accent3"/>
          </a:solidFill>
        </p:grpSpPr>
        <p:sp>
          <p:nvSpPr>
            <p:cNvPr id="75" name="Freeform 34"/>
            <p:cNvSpPr>
              <a:spLocks noEditPoints="1"/>
            </p:cNvSpPr>
            <p:nvPr/>
          </p:nvSpPr>
          <p:spPr bwMode="auto">
            <a:xfrm>
              <a:off x="-122237" y="-128588"/>
              <a:ext cx="4632324" cy="3995738"/>
            </a:xfrm>
            <a:custGeom>
              <a:avLst/>
              <a:gdLst>
                <a:gd name="T0" fmla="*/ 1096 w 1232"/>
                <a:gd name="T1" fmla="*/ 134 h 1062"/>
                <a:gd name="T2" fmla="*/ 616 w 1232"/>
                <a:gd name="T3" fmla="*/ 123 h 1062"/>
                <a:gd name="T4" fmla="*/ 136 w 1232"/>
                <a:gd name="T5" fmla="*/ 134 h 1062"/>
                <a:gd name="T6" fmla="*/ 136 w 1232"/>
                <a:gd name="T7" fmla="*/ 622 h 1062"/>
                <a:gd name="T8" fmla="*/ 538 w 1232"/>
                <a:gd name="T9" fmla="*/ 1020 h 1062"/>
                <a:gd name="T10" fmla="*/ 694 w 1232"/>
                <a:gd name="T11" fmla="*/ 1020 h 1062"/>
                <a:gd name="T12" fmla="*/ 1096 w 1232"/>
                <a:gd name="T13" fmla="*/ 622 h 1062"/>
                <a:gd name="T14" fmla="*/ 1096 w 1232"/>
                <a:gd name="T15" fmla="*/ 134 h 1062"/>
                <a:gd name="T16" fmla="*/ 1044 w 1232"/>
                <a:gd name="T17" fmla="*/ 570 h 1062"/>
                <a:gd name="T18" fmla="*/ 642 w 1232"/>
                <a:gd name="T19" fmla="*/ 968 h 1062"/>
                <a:gd name="T20" fmla="*/ 590 w 1232"/>
                <a:gd name="T21" fmla="*/ 968 h 1062"/>
                <a:gd name="T22" fmla="*/ 188 w 1232"/>
                <a:gd name="T23" fmla="*/ 570 h 1062"/>
                <a:gd name="T24" fmla="*/ 188 w 1232"/>
                <a:gd name="T25" fmla="*/ 185 h 1062"/>
                <a:gd name="T26" fmla="*/ 567 w 1232"/>
                <a:gd name="T27" fmla="*/ 177 h 1062"/>
                <a:gd name="T28" fmla="*/ 616 w 1232"/>
                <a:gd name="T29" fmla="*/ 221 h 1062"/>
                <a:gd name="T30" fmla="*/ 665 w 1232"/>
                <a:gd name="T31" fmla="*/ 177 h 1062"/>
                <a:gd name="T32" fmla="*/ 1044 w 1232"/>
                <a:gd name="T33" fmla="*/ 185 h 1062"/>
                <a:gd name="T34" fmla="*/ 1044 w 1232"/>
                <a:gd name="T35" fmla="*/ 57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2" h="1062">
                  <a:moveTo>
                    <a:pt x="1096" y="134"/>
                  </a:moveTo>
                  <a:cubicBezTo>
                    <a:pt x="964" y="3"/>
                    <a:pt x="753" y="0"/>
                    <a:pt x="616" y="123"/>
                  </a:cubicBezTo>
                  <a:cubicBezTo>
                    <a:pt x="479" y="0"/>
                    <a:pt x="268" y="3"/>
                    <a:pt x="136" y="134"/>
                  </a:cubicBezTo>
                  <a:cubicBezTo>
                    <a:pt x="0" y="268"/>
                    <a:pt x="0" y="487"/>
                    <a:pt x="136" y="622"/>
                  </a:cubicBezTo>
                  <a:cubicBezTo>
                    <a:pt x="175" y="660"/>
                    <a:pt x="538" y="1020"/>
                    <a:pt x="538" y="1020"/>
                  </a:cubicBezTo>
                  <a:cubicBezTo>
                    <a:pt x="581" y="1062"/>
                    <a:pt x="651" y="1062"/>
                    <a:pt x="694" y="1020"/>
                  </a:cubicBezTo>
                  <a:cubicBezTo>
                    <a:pt x="694" y="1020"/>
                    <a:pt x="1092" y="626"/>
                    <a:pt x="1096" y="622"/>
                  </a:cubicBezTo>
                  <a:cubicBezTo>
                    <a:pt x="1232" y="487"/>
                    <a:pt x="1232" y="268"/>
                    <a:pt x="1096" y="134"/>
                  </a:cubicBezTo>
                  <a:close/>
                  <a:moveTo>
                    <a:pt x="1044" y="570"/>
                  </a:moveTo>
                  <a:cubicBezTo>
                    <a:pt x="642" y="968"/>
                    <a:pt x="642" y="968"/>
                    <a:pt x="642" y="968"/>
                  </a:cubicBezTo>
                  <a:cubicBezTo>
                    <a:pt x="628" y="982"/>
                    <a:pt x="604" y="982"/>
                    <a:pt x="590" y="968"/>
                  </a:cubicBezTo>
                  <a:cubicBezTo>
                    <a:pt x="188" y="570"/>
                    <a:pt x="188" y="570"/>
                    <a:pt x="188" y="570"/>
                  </a:cubicBezTo>
                  <a:cubicBezTo>
                    <a:pt x="81" y="464"/>
                    <a:pt x="81" y="291"/>
                    <a:pt x="188" y="185"/>
                  </a:cubicBezTo>
                  <a:cubicBezTo>
                    <a:pt x="291" y="82"/>
                    <a:pt x="458" y="79"/>
                    <a:pt x="567" y="177"/>
                  </a:cubicBezTo>
                  <a:cubicBezTo>
                    <a:pt x="616" y="221"/>
                    <a:pt x="616" y="221"/>
                    <a:pt x="616" y="221"/>
                  </a:cubicBezTo>
                  <a:cubicBezTo>
                    <a:pt x="665" y="177"/>
                    <a:pt x="665" y="177"/>
                    <a:pt x="665" y="177"/>
                  </a:cubicBezTo>
                  <a:cubicBezTo>
                    <a:pt x="774" y="79"/>
                    <a:pt x="941" y="82"/>
                    <a:pt x="1044" y="185"/>
                  </a:cubicBezTo>
                  <a:cubicBezTo>
                    <a:pt x="1151" y="291"/>
                    <a:pt x="1151" y="464"/>
                    <a:pt x="1044" y="5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Calibri Light"/>
              </a:endParaRPr>
            </a:p>
          </p:txBody>
        </p:sp>
        <p:sp>
          <p:nvSpPr>
            <p:cNvPr id="76" name="Freeform 35"/>
            <p:cNvSpPr>
              <a:spLocks/>
            </p:cNvSpPr>
            <p:nvPr/>
          </p:nvSpPr>
          <p:spPr bwMode="auto">
            <a:xfrm>
              <a:off x="688975" y="681038"/>
              <a:ext cx="650875" cy="650875"/>
            </a:xfrm>
            <a:custGeom>
              <a:avLst/>
              <a:gdLst>
                <a:gd name="T0" fmla="*/ 154 w 173"/>
                <a:gd name="T1" fmla="*/ 0 h 173"/>
                <a:gd name="T2" fmla="*/ 154 w 173"/>
                <a:gd name="T3" fmla="*/ 0 h 173"/>
                <a:gd name="T4" fmla="*/ 0 w 173"/>
                <a:gd name="T5" fmla="*/ 154 h 173"/>
                <a:gd name="T6" fmla="*/ 0 w 173"/>
                <a:gd name="T7" fmla="*/ 154 h 173"/>
                <a:gd name="T8" fmla="*/ 18 w 173"/>
                <a:gd name="T9" fmla="*/ 173 h 173"/>
                <a:gd name="T10" fmla="*/ 36 w 173"/>
                <a:gd name="T11" fmla="*/ 154 h 173"/>
                <a:gd name="T12" fmla="*/ 36 w 173"/>
                <a:gd name="T13" fmla="*/ 154 h 173"/>
                <a:gd name="T14" fmla="*/ 154 w 173"/>
                <a:gd name="T15" fmla="*/ 36 h 173"/>
                <a:gd name="T16" fmla="*/ 154 w 173"/>
                <a:gd name="T17" fmla="*/ 36 h 173"/>
                <a:gd name="T18" fmla="*/ 173 w 173"/>
                <a:gd name="T19" fmla="*/ 18 h 173"/>
                <a:gd name="T20" fmla="*/ 154 w 17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73"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69" y="0"/>
                    <a:pt x="0" y="69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5"/>
                    <a:pt x="8" y="173"/>
                    <a:pt x="18" y="173"/>
                  </a:cubicBezTo>
                  <a:cubicBezTo>
                    <a:pt x="28" y="173"/>
                    <a:pt x="36" y="165"/>
                    <a:pt x="36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89"/>
                    <a:pt x="89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65" y="36"/>
                    <a:pt x="173" y="28"/>
                    <a:pt x="173" y="18"/>
                  </a:cubicBezTo>
                  <a:cubicBezTo>
                    <a:pt x="173" y="8"/>
                    <a:pt x="165" y="0"/>
                    <a:pt x="1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Calibri Light"/>
              </a:endParaRPr>
            </a:p>
          </p:txBody>
        </p:sp>
      </p:grpSp>
      <p:sp>
        <p:nvSpPr>
          <p:cNvPr id="77" name="Rectangle 76"/>
          <p:cNvSpPr/>
          <p:nvPr/>
        </p:nvSpPr>
        <p:spPr>
          <a:xfrm>
            <a:off x="8912625" y="10998290"/>
            <a:ext cx="3058095" cy="1107959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latin typeface="Lato Light"/>
                <a:cs typeface="Lato Light"/>
              </a:rPr>
              <a:t>ул. Горького, 166, Калининград</a:t>
            </a:r>
            <a:endParaRPr lang="en-US" sz="2000" dirty="0">
              <a:latin typeface="Lato Light"/>
              <a:cs typeface="Lato Ligh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709487" y="10605747"/>
            <a:ext cx="1472188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ru-RU" sz="2800" b="1" dirty="0">
                <a:cs typeface="Lato Light"/>
              </a:rPr>
              <a:t>Адрес</a:t>
            </a:r>
            <a:endParaRPr lang="id-ID" sz="2800" b="1" dirty="0">
              <a:cs typeface="Lato Light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2332746" y="10998290"/>
            <a:ext cx="3058095" cy="589292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Lato Light"/>
                <a:cs typeface="Lato Light"/>
              </a:rPr>
              <a:t>k</a:t>
            </a:r>
            <a:r>
              <a:rPr lang="pt-BR" sz="2000" dirty="0">
                <a:latin typeface="Lato Light"/>
                <a:cs typeface="Lato Light"/>
              </a:rPr>
              <a:t>itis.ru</a:t>
            </a:r>
            <a:endParaRPr lang="en-US" sz="2000" dirty="0">
              <a:latin typeface="Lato Light"/>
              <a:cs typeface="Lato Ligh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3250089" y="10605747"/>
            <a:ext cx="1231224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ru-RU" sz="2800" b="1" dirty="0">
                <a:cs typeface="Lato Light"/>
              </a:rPr>
              <a:t>Сайт</a:t>
            </a:r>
            <a:endParaRPr lang="id-ID" sz="2800" b="1" dirty="0">
              <a:cs typeface="Lato Light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5634131" y="10998290"/>
            <a:ext cx="3058095" cy="1107959"/>
          </a:xfrm>
          <a:prstGeom prst="rect">
            <a:avLst/>
          </a:prstGeom>
        </p:spPr>
        <p:txBody>
          <a:bodyPr wrap="square" lIns="182843" tIns="91422" rIns="182843" bIns="91422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err="1">
                <a:latin typeface="Lato Light"/>
                <a:cs typeface="Lato Light"/>
              </a:rPr>
              <a:t>пн-пт</a:t>
            </a:r>
            <a:r>
              <a:rPr lang="ru-RU" sz="2000" dirty="0">
                <a:latin typeface="Lato Light"/>
                <a:cs typeface="Lato Light"/>
              </a:rPr>
              <a:t> 8</a:t>
            </a:r>
            <a:r>
              <a:rPr lang="en-US" sz="2000" dirty="0">
                <a:latin typeface="Lato Light"/>
                <a:cs typeface="Lato Light"/>
              </a:rPr>
              <a:t>:15-17:00, </a:t>
            </a:r>
            <a:r>
              <a:rPr lang="ru-RU" sz="2000" dirty="0">
                <a:latin typeface="Lato Light"/>
                <a:cs typeface="Lato Light"/>
              </a:rPr>
              <a:t>перерыв 13</a:t>
            </a:r>
            <a:r>
              <a:rPr lang="en-US" sz="2000" dirty="0">
                <a:latin typeface="Lato Light"/>
                <a:cs typeface="Lato Light"/>
              </a:rPr>
              <a:t>:00-14:00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5690053" y="10605747"/>
            <a:ext cx="2954068" cy="615517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r>
              <a:rPr lang="ru-RU" sz="2800" b="1" dirty="0">
                <a:cs typeface="Lato Light"/>
              </a:rPr>
              <a:t>Время работы</a:t>
            </a:r>
            <a:endParaRPr lang="id-ID" sz="2800" b="1" dirty="0">
              <a:cs typeface="Lato Light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16883613" y="9688560"/>
            <a:ext cx="550847" cy="800628"/>
            <a:chOff x="-1587" y="-1587"/>
            <a:chExt cx="4211637" cy="6119812"/>
          </a:xfrm>
          <a:solidFill>
            <a:schemeClr val="accent5"/>
          </a:solidFill>
        </p:grpSpPr>
        <p:sp>
          <p:nvSpPr>
            <p:cNvPr id="100" name="Freeform 39"/>
            <p:cNvSpPr>
              <a:spLocks noEditPoints="1"/>
            </p:cNvSpPr>
            <p:nvPr/>
          </p:nvSpPr>
          <p:spPr bwMode="auto">
            <a:xfrm>
              <a:off x="-1587" y="-1587"/>
              <a:ext cx="4211637" cy="6119812"/>
            </a:xfrm>
            <a:custGeom>
              <a:avLst/>
              <a:gdLst>
                <a:gd name="T0" fmla="*/ 560 w 1120"/>
                <a:gd name="T1" fmla="*/ 0 h 1629"/>
                <a:gd name="T2" fmla="*/ 0 w 1120"/>
                <a:gd name="T3" fmla="*/ 560 h 1629"/>
                <a:gd name="T4" fmla="*/ 256 w 1120"/>
                <a:gd name="T5" fmla="*/ 1174 h 1629"/>
                <a:gd name="T6" fmla="*/ 560 w 1120"/>
                <a:gd name="T7" fmla="*/ 1629 h 1629"/>
                <a:gd name="T8" fmla="*/ 864 w 1120"/>
                <a:gd name="T9" fmla="*/ 1175 h 1629"/>
                <a:gd name="T10" fmla="*/ 1120 w 1120"/>
                <a:gd name="T11" fmla="*/ 560 h 1629"/>
                <a:gd name="T12" fmla="*/ 560 w 1120"/>
                <a:gd name="T13" fmla="*/ 0 h 1629"/>
                <a:gd name="T14" fmla="*/ 692 w 1120"/>
                <a:gd name="T15" fmla="*/ 1383 h 1629"/>
                <a:gd name="T16" fmla="*/ 440 w 1120"/>
                <a:gd name="T17" fmla="*/ 1415 h 1629"/>
                <a:gd name="T18" fmla="*/ 409 w 1120"/>
                <a:gd name="T19" fmla="*/ 1319 h 1629"/>
                <a:gd name="T20" fmla="*/ 409 w 1120"/>
                <a:gd name="T21" fmla="*/ 1317 h 1629"/>
                <a:gd name="T22" fmla="*/ 724 w 1120"/>
                <a:gd name="T23" fmla="*/ 1278 h 1629"/>
                <a:gd name="T24" fmla="*/ 710 w 1120"/>
                <a:gd name="T25" fmla="*/ 1323 h 1629"/>
                <a:gd name="T26" fmla="*/ 692 w 1120"/>
                <a:gd name="T27" fmla="*/ 1383 h 1629"/>
                <a:gd name="T28" fmla="*/ 394 w 1120"/>
                <a:gd name="T29" fmla="*/ 1268 h 1629"/>
                <a:gd name="T30" fmla="*/ 363 w 1120"/>
                <a:gd name="T31" fmla="*/ 1171 h 1629"/>
                <a:gd name="T32" fmla="*/ 758 w 1120"/>
                <a:gd name="T33" fmla="*/ 1171 h 1629"/>
                <a:gd name="T34" fmla="*/ 740 w 1120"/>
                <a:gd name="T35" fmla="*/ 1225 h 1629"/>
                <a:gd name="T36" fmla="*/ 394 w 1120"/>
                <a:gd name="T37" fmla="*/ 1268 h 1629"/>
                <a:gd name="T38" fmla="*/ 560 w 1120"/>
                <a:gd name="T39" fmla="*/ 1527 h 1629"/>
                <a:gd name="T40" fmla="*/ 458 w 1120"/>
                <a:gd name="T41" fmla="*/ 1464 h 1629"/>
                <a:gd name="T42" fmla="*/ 674 w 1120"/>
                <a:gd name="T43" fmla="*/ 1437 h 1629"/>
                <a:gd name="T44" fmla="*/ 560 w 1120"/>
                <a:gd name="T45" fmla="*/ 1527 h 1629"/>
                <a:gd name="T46" fmla="*/ 798 w 1120"/>
                <a:gd name="T47" fmla="*/ 1069 h 1629"/>
                <a:gd name="T48" fmla="*/ 323 w 1120"/>
                <a:gd name="T49" fmla="*/ 1069 h 1629"/>
                <a:gd name="T50" fmla="*/ 237 w 1120"/>
                <a:gd name="T51" fmla="*/ 905 h 1629"/>
                <a:gd name="T52" fmla="*/ 102 w 1120"/>
                <a:gd name="T53" fmla="*/ 560 h 1629"/>
                <a:gd name="T54" fmla="*/ 560 w 1120"/>
                <a:gd name="T55" fmla="*/ 102 h 1629"/>
                <a:gd name="T56" fmla="*/ 1018 w 1120"/>
                <a:gd name="T57" fmla="*/ 560 h 1629"/>
                <a:gd name="T58" fmla="*/ 883 w 1120"/>
                <a:gd name="T59" fmla="*/ 906 h 1629"/>
                <a:gd name="T60" fmla="*/ 798 w 1120"/>
                <a:gd name="T61" fmla="*/ 106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0" h="1629">
                  <a:moveTo>
                    <a:pt x="560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765"/>
                    <a:pt x="188" y="983"/>
                    <a:pt x="256" y="1174"/>
                  </a:cubicBezTo>
                  <a:cubicBezTo>
                    <a:pt x="358" y="1459"/>
                    <a:pt x="347" y="1629"/>
                    <a:pt x="560" y="1629"/>
                  </a:cubicBezTo>
                  <a:cubicBezTo>
                    <a:pt x="776" y="1629"/>
                    <a:pt x="762" y="1459"/>
                    <a:pt x="864" y="1175"/>
                  </a:cubicBezTo>
                  <a:cubicBezTo>
                    <a:pt x="932" y="983"/>
                    <a:pt x="1120" y="764"/>
                    <a:pt x="1120" y="560"/>
                  </a:cubicBezTo>
                  <a:cubicBezTo>
                    <a:pt x="1120" y="251"/>
                    <a:pt x="869" y="0"/>
                    <a:pt x="560" y="0"/>
                  </a:cubicBezTo>
                  <a:close/>
                  <a:moveTo>
                    <a:pt x="692" y="1383"/>
                  </a:moveTo>
                  <a:cubicBezTo>
                    <a:pt x="440" y="1415"/>
                    <a:pt x="440" y="1415"/>
                    <a:pt x="440" y="1415"/>
                  </a:cubicBezTo>
                  <a:cubicBezTo>
                    <a:pt x="431" y="1389"/>
                    <a:pt x="421" y="1358"/>
                    <a:pt x="409" y="1319"/>
                  </a:cubicBezTo>
                  <a:cubicBezTo>
                    <a:pt x="409" y="1318"/>
                    <a:pt x="409" y="1318"/>
                    <a:pt x="409" y="1317"/>
                  </a:cubicBezTo>
                  <a:cubicBezTo>
                    <a:pt x="724" y="1278"/>
                    <a:pt x="724" y="1278"/>
                    <a:pt x="724" y="1278"/>
                  </a:cubicBezTo>
                  <a:cubicBezTo>
                    <a:pt x="719" y="1293"/>
                    <a:pt x="714" y="1309"/>
                    <a:pt x="710" y="1323"/>
                  </a:cubicBezTo>
                  <a:cubicBezTo>
                    <a:pt x="704" y="1346"/>
                    <a:pt x="698" y="1365"/>
                    <a:pt x="692" y="1383"/>
                  </a:cubicBezTo>
                  <a:close/>
                  <a:moveTo>
                    <a:pt x="394" y="1268"/>
                  </a:moveTo>
                  <a:cubicBezTo>
                    <a:pt x="385" y="1237"/>
                    <a:pt x="374" y="1205"/>
                    <a:pt x="363" y="1171"/>
                  </a:cubicBezTo>
                  <a:cubicBezTo>
                    <a:pt x="758" y="1171"/>
                    <a:pt x="758" y="1171"/>
                    <a:pt x="758" y="1171"/>
                  </a:cubicBezTo>
                  <a:cubicBezTo>
                    <a:pt x="752" y="1189"/>
                    <a:pt x="745" y="1208"/>
                    <a:pt x="740" y="1225"/>
                  </a:cubicBezTo>
                  <a:lnTo>
                    <a:pt x="394" y="1268"/>
                  </a:lnTo>
                  <a:close/>
                  <a:moveTo>
                    <a:pt x="560" y="1527"/>
                  </a:moveTo>
                  <a:cubicBezTo>
                    <a:pt x="508" y="1527"/>
                    <a:pt x="485" y="1521"/>
                    <a:pt x="458" y="1464"/>
                  </a:cubicBezTo>
                  <a:cubicBezTo>
                    <a:pt x="674" y="1437"/>
                    <a:pt x="674" y="1437"/>
                    <a:pt x="674" y="1437"/>
                  </a:cubicBezTo>
                  <a:cubicBezTo>
                    <a:pt x="643" y="1521"/>
                    <a:pt x="620" y="1527"/>
                    <a:pt x="560" y="1527"/>
                  </a:cubicBezTo>
                  <a:close/>
                  <a:moveTo>
                    <a:pt x="798" y="1069"/>
                  </a:moveTo>
                  <a:cubicBezTo>
                    <a:pt x="323" y="1069"/>
                    <a:pt x="323" y="1069"/>
                    <a:pt x="323" y="1069"/>
                  </a:cubicBezTo>
                  <a:cubicBezTo>
                    <a:pt x="297" y="1014"/>
                    <a:pt x="267" y="959"/>
                    <a:pt x="237" y="905"/>
                  </a:cubicBezTo>
                  <a:cubicBezTo>
                    <a:pt x="170" y="786"/>
                    <a:pt x="102" y="664"/>
                    <a:pt x="102" y="560"/>
                  </a:cubicBezTo>
                  <a:cubicBezTo>
                    <a:pt x="102" y="307"/>
                    <a:pt x="307" y="102"/>
                    <a:pt x="560" y="102"/>
                  </a:cubicBezTo>
                  <a:cubicBezTo>
                    <a:pt x="813" y="102"/>
                    <a:pt x="1018" y="307"/>
                    <a:pt x="1018" y="560"/>
                  </a:cubicBezTo>
                  <a:cubicBezTo>
                    <a:pt x="1018" y="663"/>
                    <a:pt x="949" y="786"/>
                    <a:pt x="883" y="906"/>
                  </a:cubicBezTo>
                  <a:cubicBezTo>
                    <a:pt x="853" y="960"/>
                    <a:pt x="823" y="1014"/>
                    <a:pt x="798" y="10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Calibri Light"/>
              </a:endParaRPr>
            </a:p>
          </p:txBody>
        </p:sp>
        <p:sp>
          <p:nvSpPr>
            <p:cNvPr id="101" name="Freeform 40"/>
            <p:cNvSpPr>
              <a:spLocks/>
            </p:cNvSpPr>
            <p:nvPr/>
          </p:nvSpPr>
          <p:spPr bwMode="auto">
            <a:xfrm>
              <a:off x="957263" y="955675"/>
              <a:ext cx="1239837" cy="1239837"/>
            </a:xfrm>
            <a:custGeom>
              <a:avLst/>
              <a:gdLst>
                <a:gd name="T0" fmla="*/ 305 w 330"/>
                <a:gd name="T1" fmla="*/ 0 h 330"/>
                <a:gd name="T2" fmla="*/ 0 w 330"/>
                <a:gd name="T3" fmla="*/ 305 h 330"/>
                <a:gd name="T4" fmla="*/ 25 w 330"/>
                <a:gd name="T5" fmla="*/ 330 h 330"/>
                <a:gd name="T6" fmla="*/ 50 w 330"/>
                <a:gd name="T7" fmla="*/ 305 h 330"/>
                <a:gd name="T8" fmla="*/ 305 w 330"/>
                <a:gd name="T9" fmla="*/ 50 h 330"/>
                <a:gd name="T10" fmla="*/ 330 w 330"/>
                <a:gd name="T11" fmla="*/ 25 h 330"/>
                <a:gd name="T12" fmla="*/ 305 w 330"/>
                <a:gd name="T1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330">
                  <a:moveTo>
                    <a:pt x="305" y="0"/>
                  </a:moveTo>
                  <a:cubicBezTo>
                    <a:pt x="137" y="0"/>
                    <a:pt x="0" y="137"/>
                    <a:pt x="0" y="305"/>
                  </a:cubicBezTo>
                  <a:cubicBezTo>
                    <a:pt x="0" y="319"/>
                    <a:pt x="11" y="330"/>
                    <a:pt x="25" y="330"/>
                  </a:cubicBezTo>
                  <a:cubicBezTo>
                    <a:pt x="39" y="330"/>
                    <a:pt x="50" y="319"/>
                    <a:pt x="50" y="305"/>
                  </a:cubicBezTo>
                  <a:cubicBezTo>
                    <a:pt x="50" y="165"/>
                    <a:pt x="165" y="50"/>
                    <a:pt x="305" y="50"/>
                  </a:cubicBezTo>
                  <a:cubicBezTo>
                    <a:pt x="319" y="50"/>
                    <a:pt x="330" y="39"/>
                    <a:pt x="330" y="25"/>
                  </a:cubicBezTo>
                  <a:cubicBezTo>
                    <a:pt x="330" y="11"/>
                    <a:pt x="319" y="0"/>
                    <a:pt x="3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Calibri Light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4154323" y="738196"/>
            <a:ext cx="161919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chemeClr val="accent1"/>
                </a:solidFill>
                <a:latin typeface="Lato Light"/>
                <a:cs typeface="Lato Light"/>
              </a:rPr>
              <a:t>Колледж информационных технологий и строительства</a:t>
            </a:r>
            <a:endParaRPr lang="en-US" sz="4800" dirty="0">
              <a:solidFill>
                <a:schemeClr val="accent1"/>
              </a:solidFill>
              <a:latin typeface="Lato Light"/>
              <a:cs typeface="Lato Light"/>
            </a:endParaRPr>
          </a:p>
          <a:p>
            <a:pPr algn="ctr"/>
            <a:r>
              <a:rPr lang="ru-RU" sz="3200" dirty="0">
                <a:latin typeface="Lato Light"/>
                <a:cs typeface="Lato Light"/>
              </a:rPr>
              <a:t>Как добраться до колледжа</a:t>
            </a:r>
            <a:r>
              <a:rPr lang="en-US" sz="3200" dirty="0">
                <a:latin typeface="Lato Light"/>
                <a:cs typeface="Lato Light"/>
              </a:rPr>
              <a:t>?</a:t>
            </a:r>
          </a:p>
        </p:txBody>
      </p:sp>
      <p:cxnSp>
        <p:nvCxnSpPr>
          <p:cNvPr id="44" name="Straight Connector 43"/>
          <p:cNvCxnSpPr/>
          <p:nvPr/>
        </p:nvCxnSpPr>
        <p:spPr>
          <a:xfrm rot="5400000">
            <a:off x="12193398" y="1529002"/>
            <a:ext cx="0" cy="1313401"/>
          </a:xfrm>
          <a:prstGeom prst="line">
            <a:avLst/>
          </a:prstGeom>
          <a:ln w="38100" cmpd="sng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170" y="1782573"/>
            <a:ext cx="11492456" cy="811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25568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Default Theme">
  <a:themeElements>
    <a:clrScheme name="White BG">
      <a:dk1>
        <a:srgbClr val="737572"/>
      </a:dk1>
      <a:lt1>
        <a:sysClr val="window" lastClr="FFFFFF"/>
      </a:lt1>
      <a:dk2>
        <a:srgbClr val="445469"/>
      </a:dk2>
      <a:lt2>
        <a:srgbClr val="FAFCFF"/>
      </a:lt2>
      <a:accent1>
        <a:srgbClr val="0D73B2"/>
      </a:accent1>
      <a:accent2>
        <a:srgbClr val="445468"/>
      </a:accent2>
      <a:accent3>
        <a:srgbClr val="33D1AD"/>
      </a:accent3>
      <a:accent4>
        <a:srgbClr val="F19A14"/>
      </a:accent4>
      <a:accent5>
        <a:srgbClr val="91CE55"/>
      </a:accent5>
      <a:accent6>
        <a:srgbClr val="CAC9D0"/>
      </a:accent6>
      <a:hlink>
        <a:srgbClr val="216BA9"/>
      </a:hlink>
      <a:folHlink>
        <a:srgbClr val="1FB18A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Foundry.thmx</Template>
  <TotalTime>21026</TotalTime>
  <Words>917</Words>
  <Application>Microsoft Office PowerPoint</Application>
  <PresentationFormat>Произвольный</PresentationFormat>
  <Paragraphs>187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MS Gothic</vt:lpstr>
      <vt:lpstr>Arial</vt:lpstr>
      <vt:lpstr>Calibri</vt:lpstr>
      <vt:lpstr>Calibri Light</vt:lpstr>
      <vt:lpstr>Helvetica Neue Light</vt:lpstr>
      <vt:lpstr>Lato Black</vt:lpstr>
      <vt:lpstr>Lato Light</vt:lpstr>
      <vt:lpstr>Open Sans</vt:lpstr>
      <vt:lpstr>Open Sans Extrabold</vt:lpstr>
      <vt:lpstr>Roboto</vt:lpstr>
      <vt:lpstr>Times New Roman</vt:lpstr>
      <vt:lpstr>Default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Jetfabrik</dc:creator>
  <cp:keywords/>
  <dc:description/>
  <cp:lastModifiedBy>ZamUMR</cp:lastModifiedBy>
  <cp:revision>3632</cp:revision>
  <dcterms:created xsi:type="dcterms:W3CDTF">2014-11-12T21:47:38Z</dcterms:created>
  <dcterms:modified xsi:type="dcterms:W3CDTF">2021-03-02T09:37:00Z</dcterms:modified>
  <cp:category/>
</cp:coreProperties>
</file>